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73" r:id="rId5"/>
    <p:sldId id="272" r:id="rId6"/>
    <p:sldId id="274" r:id="rId7"/>
    <p:sldId id="275" r:id="rId8"/>
    <p:sldId id="276" r:id="rId9"/>
    <p:sldId id="271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4800" b="1">
                <a:latin typeface="Ubuntu" panose="020B0504030602030204" pitchFamily="34" charset="0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09320"/>
            <a:ext cx="507015" cy="517408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614519" y="6429523"/>
            <a:ext cx="4819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Guangxi University · College of Life Science and Technology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94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6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7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42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3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3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421" y="5241788"/>
            <a:ext cx="3331579" cy="16162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66018"/>
            <a:ext cx="8712968" cy="5071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3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0" kern="1200">
          <a:solidFill>
            <a:schemeClr val="tx1"/>
          </a:solidFill>
          <a:latin typeface="Ubuntu" panose="020B05040306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ourceforge.net/projects/shoal" TargetMode="External"/><Relationship Id="rId2" Type="http://schemas.openxmlformats.org/officeDocument/2006/relationships/hyperlink" Target="http://code.google.com/p/genome-in-cod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sourceforge.net/projects/sho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code.google.com/p/genome-in-cod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US" altLang="zh-CN" sz="6000" dirty="0" smtClean="0"/>
              <a:t>GCModeller</a:t>
            </a:r>
            <a:endParaRPr lang="zh-CN" alt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 smtClean="0"/>
              <a:t>Developer practical courses for </a:t>
            </a:r>
          </a:p>
          <a:p>
            <a:r>
              <a:rPr lang="en-US" altLang="zh-CN" sz="2400" dirty="0" smtClean="0"/>
              <a:t>“genome-in-code” systems biology programming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27584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57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92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Development environment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 Microsoft .NET Framework 4.5</a:t>
            </a:r>
          </a:p>
          <a:p>
            <a:r>
              <a:rPr lang="en-US" altLang="zh-CN" dirty="0" smtClean="0"/>
              <a:t>2. Microsoft Windows 7 Or Higher</a:t>
            </a:r>
          </a:p>
          <a:p>
            <a:r>
              <a:rPr lang="en-US" altLang="zh-CN" dirty="0" smtClean="0"/>
              <a:t>3. Microsoft Visual Studio 2013 Community Edition</a:t>
            </a:r>
          </a:p>
          <a:p>
            <a:r>
              <a:rPr lang="en-US" altLang="zh-CN" dirty="0" smtClean="0"/>
              <a:t>4. Oracle MySQL and SQLite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416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Install GCModeller</a:t>
            </a:r>
            <a:endParaRPr lang="zh-CN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Try get GCModeller from google code:</a:t>
            </a:r>
          </a:p>
          <a:p>
            <a:r>
              <a:rPr lang="en-US" altLang="zh-CN" dirty="0" smtClean="0">
                <a:hlinkClick r:id="rId2"/>
              </a:rPr>
              <a:t>http://code.google.com/p/genome-in-code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A sub project in “genome-in-code” for systems biology scripting language can be download at SourceForge:</a:t>
            </a:r>
          </a:p>
          <a:p>
            <a:r>
              <a:rPr lang="en-US" altLang="zh-CN" dirty="0" smtClean="0">
                <a:hlinkClick r:id="rId3"/>
              </a:rPr>
              <a:t>http://SourceForge.net/projects/shoal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3771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is </a:t>
            </a:r>
            <a:r>
              <a:rPr lang="en-US" altLang="zh-CN" dirty="0" err="1" smtClean="0"/>
              <a:t>gcmodeller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9164"/>
            <a:ext cx="6454469" cy="63196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20795" y="4941168"/>
            <a:ext cx="2949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g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enome-in-code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1799824"/>
            <a:ext cx="1527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Bio-Perl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1879956"/>
            <a:ext cx="2330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Bio-Conductor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21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“genome-in-code” and </a:t>
            </a:r>
            <a:r>
              <a:rPr lang="en-US" altLang="zh-CN" sz="3200" dirty="0" err="1" smtClean="0"/>
              <a:t>ShoalShell</a:t>
            </a:r>
            <a:endParaRPr lang="zh-CN" alt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1038846"/>
          </a:xfrm>
        </p:spPr>
        <p:txBody>
          <a:bodyPr>
            <a:norm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Shoal Project</a:t>
            </a:r>
          </a:p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SourceForge.net/projects/shoal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499504"/>
              </p:ext>
            </p:extLst>
          </p:nvPr>
        </p:nvGraphicFramePr>
        <p:xfrm>
          <a:off x="395536" y="1988840"/>
          <a:ext cx="8496943" cy="3675525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17000"/>
                    </a:prstClr>
                  </a:outerShdw>
                </a:effectLst>
                <a:tableStyleId>{8FD4443E-F989-4FC4-A0C8-D5A2AF1F390B}</a:tableStyleId>
              </a:tblPr>
              <a:tblGrid>
                <a:gridCol w="940937"/>
                <a:gridCol w="1656184"/>
                <a:gridCol w="864096"/>
                <a:gridCol w="1152128"/>
                <a:gridCol w="3883598"/>
              </a:tblGrid>
              <a:tr h="279063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Language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Project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Features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Platform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Reference</a:t>
                      </a:r>
                      <a:endParaRPr lang="zh-CN" altLang="en-US" sz="1400" dirty="0"/>
                    </a:p>
                  </a:txBody>
                  <a:tcPr/>
                </a:tc>
              </a:tr>
              <a:tr h="1339504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Perl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Bio-Perl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 C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Win/Linux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Kraemer, E. T. and T. E. </a:t>
                      </a:r>
                      <a:r>
                        <a:rPr lang="en-US" altLang="zh-CN" sz="180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Ferrin</a:t>
                      </a:r>
                      <a:r>
                        <a:rPr lang="en-US" altLang="zh-CN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(1998). "Molecules to maps: tools for visualization and interaction in support of computational biology." </a:t>
                      </a:r>
                      <a:r>
                        <a:rPr lang="en-US" altLang="zh-CN" sz="1800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Bioinformatics </a:t>
                      </a:r>
                      <a:r>
                        <a:rPr lang="en-US" altLang="zh-CN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14(9): 764-771.</a:t>
                      </a:r>
                    </a:p>
                  </a:txBody>
                  <a:tcPr/>
                </a:tc>
              </a:tr>
              <a:tr h="1060441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Bioconductor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 B, C, D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Win/Linux</a:t>
                      </a: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Gentleman, R. C., et al. (2004). "Bioconductor: open software development for computational biology and bioinformatics." </a:t>
                      </a:r>
                      <a:r>
                        <a:rPr lang="en-US" altLang="zh-CN" sz="1400" u="sng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Genome </a:t>
                      </a:r>
                      <a:r>
                        <a:rPr lang="en-US" altLang="zh-CN" sz="1400" u="sng" kern="1200" dirty="0" err="1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Biol</a:t>
                      </a:r>
                      <a:r>
                        <a:rPr lang="en-US" altLang="zh-CN" sz="1400" u="sng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400" b="1" u="sng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5(10): R80.</a:t>
                      </a:r>
                    </a:p>
                  </a:txBody>
                  <a:tcPr/>
                </a:tc>
              </a:tr>
              <a:tr h="749445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Shoal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genome-in-code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 B, C, </a:t>
                      </a: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</a:t>
                      </a: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F, G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Win/Linux/Microsoft </a:t>
                      </a: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Azure</a:t>
                      </a: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755576" y="5812522"/>
            <a:ext cx="6839302" cy="954107"/>
            <a:chOff x="323528" y="5301208"/>
            <a:chExt cx="6839302" cy="954107"/>
          </a:xfrm>
        </p:grpSpPr>
        <p:sp>
          <p:nvSpPr>
            <p:cNvPr id="5" name="TextBox 4"/>
            <p:cNvSpPr txBox="1"/>
            <p:nvPr/>
          </p:nvSpPr>
          <p:spPr>
            <a:xfrm>
              <a:off x="323528" y="5301208"/>
              <a:ext cx="50461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lphaUcPeriod"/>
              </a:pPr>
              <a:r>
                <a:rPr lang="en-US" altLang="zh-CN" sz="1400" dirty="0" smtClean="0"/>
                <a:t>Genome annotation</a:t>
              </a:r>
            </a:p>
            <a:p>
              <a:pPr marL="342900" indent="-342900">
                <a:buAutoNum type="alphaUcPeriod"/>
              </a:pPr>
              <a:r>
                <a:rPr lang="en-US" altLang="zh-CN" sz="1400" dirty="0"/>
                <a:t>Biological </a:t>
              </a:r>
              <a:r>
                <a:rPr lang="en-US" altLang="zh-CN" sz="1400" dirty="0" smtClean="0"/>
                <a:t>network analysis</a:t>
              </a:r>
            </a:p>
            <a:p>
              <a:pPr marL="342900" indent="-342900">
                <a:buAutoNum type="alphaUcPeriod"/>
              </a:pPr>
              <a:r>
                <a:rPr lang="en-US" altLang="zh-CN" sz="1400" dirty="0" smtClean="0"/>
                <a:t>Data </a:t>
              </a:r>
              <a:r>
                <a:rPr lang="en-US" altLang="zh-CN" sz="1400" dirty="0"/>
                <a:t>analysis and </a:t>
              </a:r>
              <a:r>
                <a:rPr lang="en-US" altLang="zh-CN" sz="1400" dirty="0" smtClean="0"/>
                <a:t>visualization</a:t>
              </a:r>
            </a:p>
            <a:p>
              <a:pPr marL="342900" indent="-342900">
                <a:buAutoNum type="alphaUcPeriod"/>
              </a:pPr>
              <a:r>
                <a:rPr lang="en-US" altLang="zh-CN" sz="1400" dirty="0" smtClean="0"/>
                <a:t>Chip data analysis and biological data </a:t>
              </a:r>
              <a:r>
                <a:rPr lang="en-US" altLang="zh-CN" sz="1400" dirty="0" smtClean="0"/>
                <a:t>mining</a:t>
              </a:r>
              <a:endParaRPr lang="en-US" altLang="zh-CN" sz="1400" dirty="0" smtClean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67944" y="5305165"/>
              <a:ext cx="309488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E. Virtual </a:t>
              </a:r>
              <a:r>
                <a:rPr lang="en-US" altLang="zh-CN" sz="1400" dirty="0"/>
                <a:t>cell and Bio-system modelling </a:t>
              </a:r>
            </a:p>
            <a:p>
              <a:r>
                <a:rPr lang="en-US" altLang="zh-CN" sz="1400" dirty="0" smtClean="0"/>
                <a:t>F. Mutation </a:t>
              </a:r>
              <a:r>
                <a:rPr lang="en-US" altLang="zh-CN" sz="1400" dirty="0"/>
                <a:t>cell phenotype analysis</a:t>
              </a:r>
            </a:p>
            <a:p>
              <a:r>
                <a:rPr lang="en-US" altLang="zh-CN" sz="1400" dirty="0" smtClean="0"/>
                <a:t>G. Parallel computing</a:t>
              </a:r>
              <a:endParaRPr lang="en-US" altLang="zh-C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577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“genome-in-code” and Xcc virtual cell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“genome-in-code” project for Xcc 8004 whole cell computational modelling</a:t>
            </a:r>
          </a:p>
          <a:p>
            <a:r>
              <a:rPr lang="en-US" altLang="zh-CN" sz="2400" dirty="0" smtClean="0">
                <a:hlinkClick r:id="rId2"/>
              </a:rPr>
              <a:t>http://code.google.com/p/genome-in-code</a:t>
            </a:r>
            <a:endParaRPr lang="en-US" altLang="zh-CN" sz="2400" dirty="0" smtClean="0"/>
          </a:p>
          <a:p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456463"/>
              </p:ext>
            </p:extLst>
          </p:nvPr>
        </p:nvGraphicFramePr>
        <p:xfrm>
          <a:off x="287524" y="2708920"/>
          <a:ext cx="8568952" cy="3891488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16000"/>
                    </a:prstClr>
                  </a:outerShdw>
                </a:effectLst>
                <a:tableStyleId>{8FD4443E-F989-4FC4-A0C8-D5A2AF1F390B}</a:tableStyleId>
              </a:tblPr>
              <a:tblGrid>
                <a:gridCol w="1476164"/>
                <a:gridCol w="2014891"/>
                <a:gridCol w="5077897"/>
              </a:tblGrid>
              <a:tr h="349359">
                <a:tc>
                  <a:txBody>
                    <a:bodyPr/>
                    <a:lstStyle/>
                    <a:p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Model</a:t>
                      </a:r>
                      <a:endParaRPr lang="zh-CN" altLang="en-US" sz="1600" b="1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Bacteria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Reference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</a:tr>
              <a:tr h="349359">
                <a:tc>
                  <a:txBody>
                    <a:bodyPr/>
                    <a:lstStyle/>
                    <a:p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E-Cell (</a:t>
                      </a:r>
                      <a:r>
                        <a:rPr lang="en-US" altLang="zh-CN" sz="1600" b="1" dirty="0" err="1" smtClean="0">
                          <a:latin typeface="Ubuntu" panose="020B0504030602030204" pitchFamily="34" charset="0"/>
                        </a:rPr>
                        <a:t>jp</a:t>
                      </a:r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b="1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Ecoli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Tomita, M., et al. (1999). "E-CELL: software environment for whole-cell simulation." </a:t>
                      </a:r>
                      <a:r>
                        <a:rPr lang="en-US" altLang="zh-CN" sz="1600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Bioinformatics </a:t>
                      </a:r>
                      <a:r>
                        <a:rPr lang="en-US" altLang="zh-CN" sz="1600" b="1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15(1): 72-84.</a:t>
                      </a:r>
                    </a:p>
                  </a:txBody>
                  <a:tcPr/>
                </a:tc>
              </a:tr>
              <a:tr h="611379">
                <a:tc>
                  <a:txBody>
                    <a:bodyPr/>
                    <a:lstStyle/>
                    <a:p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Virtual Cell (</a:t>
                      </a:r>
                      <a:r>
                        <a:rPr lang="en-US" altLang="zh-CN" sz="1600" b="1" dirty="0" err="1" smtClean="0">
                          <a:latin typeface="Ubuntu" panose="020B0504030602030204" pitchFamily="34" charset="0"/>
                        </a:rPr>
                        <a:t>usa</a:t>
                      </a:r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b="1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General eukaryote cell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 err="1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Moraru</a:t>
                      </a:r>
                      <a:r>
                        <a:rPr lang="en-US" altLang="zh-CN" sz="1600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, II, et al. (2002). "The virtual cell: an integrated modeling environment for experimental and computational cell biology." </a:t>
                      </a:r>
                      <a:r>
                        <a:rPr lang="en-US" altLang="zh-CN" sz="1600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Ann N Y </a:t>
                      </a:r>
                      <a:r>
                        <a:rPr lang="en-US" altLang="zh-CN" sz="1600" u="sng" kern="1200" dirty="0" err="1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Acad</a:t>
                      </a:r>
                      <a:r>
                        <a:rPr lang="en-US" altLang="zh-CN" sz="1600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u="sng" kern="1200" dirty="0" err="1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Sci</a:t>
                      </a:r>
                      <a:r>
                        <a:rPr lang="en-US" altLang="zh-CN" sz="1600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b="1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971(1): 595-596.</a:t>
                      </a:r>
                    </a:p>
                  </a:txBody>
                  <a:tcPr/>
                </a:tc>
              </a:tr>
              <a:tr h="1073249">
                <a:tc>
                  <a:txBody>
                    <a:bodyPr/>
                    <a:lstStyle/>
                    <a:p>
                      <a:r>
                        <a:rPr lang="en-US" altLang="zh-CN" sz="1600" b="1" dirty="0" err="1" smtClean="0">
                          <a:latin typeface="Ubuntu" panose="020B0504030602030204" pitchFamily="34" charset="0"/>
                        </a:rPr>
                        <a:t>SimTk</a:t>
                      </a:r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 (</a:t>
                      </a:r>
                      <a:r>
                        <a:rPr lang="en-US" altLang="zh-CN" sz="1600" b="1" dirty="0" err="1" smtClean="0">
                          <a:latin typeface="Ubuntu" panose="020B0504030602030204" pitchFamily="34" charset="0"/>
                        </a:rPr>
                        <a:t>usa</a:t>
                      </a:r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b="1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Mycoplasma </a:t>
                      </a:r>
                      <a:r>
                        <a:rPr lang="en-US" altLang="zh-CN" sz="1600" dirty="0" err="1" smtClean="0">
                          <a:latin typeface="Ubuntu" panose="020B0504030602030204" pitchFamily="34" charset="0"/>
                        </a:rPr>
                        <a:t>genitalium</a:t>
                      </a:r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 (human </a:t>
                      </a:r>
                      <a:r>
                        <a:rPr lang="en-US" altLang="zh-CN" sz="1600" dirty="0" smtClean="0">
                          <a:effectLst/>
                          <a:latin typeface="Ubuntu" panose="020B0504030602030204" pitchFamily="34" charset="0"/>
                        </a:rPr>
                        <a:t>pathogen</a:t>
                      </a:r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Karr, J. R., et al. (2012). "A whole-cell computational model predicts phenotype from genotype." </a:t>
                      </a:r>
                      <a:r>
                        <a:rPr lang="en-US" altLang="zh-CN" sz="1600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Cell </a:t>
                      </a:r>
                      <a:r>
                        <a:rPr lang="en-US" altLang="zh-CN" sz="1600" b="1" u="sng" kern="1200" dirty="0" smtClean="0">
                          <a:solidFill>
                            <a:schemeClr val="lt1"/>
                          </a:solidFill>
                          <a:latin typeface="Ubuntu" panose="020B0504030602030204" pitchFamily="34" charset="0"/>
                          <a:ea typeface="+mn-ea"/>
                          <a:cs typeface="+mn-cs"/>
                        </a:rPr>
                        <a:t>150(2): 389-401.</a:t>
                      </a: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GCModeller (</a:t>
                      </a:r>
                      <a:r>
                        <a:rPr lang="en-US" altLang="zh-CN" sz="1600" b="1" dirty="0" err="1" smtClean="0">
                          <a:latin typeface="Ubuntu" panose="020B0504030602030204" pitchFamily="34" charset="0"/>
                        </a:rPr>
                        <a:t>cn</a:t>
                      </a:r>
                      <a:r>
                        <a:rPr lang="en-US" altLang="zh-CN" sz="1600" b="1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b="1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Xcc 8004 (plant </a:t>
                      </a:r>
                      <a:r>
                        <a:rPr lang="en-US" altLang="zh-CN" sz="1600" dirty="0" smtClean="0">
                          <a:effectLst/>
                          <a:latin typeface="Ubuntu" panose="020B0504030602030204" pitchFamily="34" charset="0"/>
                        </a:rPr>
                        <a:t>pathogen</a:t>
                      </a:r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)</a:t>
                      </a:r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(Target journal:</a:t>
                      </a:r>
                      <a:r>
                        <a:rPr lang="en-US" altLang="zh-CN" sz="1600" baseline="0" dirty="0" smtClean="0">
                          <a:latin typeface="Ubuntu" panose="020B0504030602030204" pitchFamily="34" charset="0"/>
                        </a:rPr>
                        <a:t> NAR 2015</a:t>
                      </a:r>
                      <a:r>
                        <a:rPr lang="en-US" altLang="zh-CN" sz="1600" dirty="0" smtClean="0">
                          <a:latin typeface="Ubuntu" panose="020B0504030602030204" pitchFamily="34" charset="0"/>
                        </a:rPr>
                        <a:t>)</a:t>
                      </a:r>
                      <a:r>
                        <a:rPr lang="en-US" altLang="zh-CN" sz="1600" baseline="0" dirty="0" smtClean="0">
                          <a:latin typeface="Ubuntu" panose="020B0504030602030204" pitchFamily="34" charset="0"/>
                        </a:rPr>
                        <a:t> </a:t>
                      </a:r>
                      <a:endParaRPr lang="en-US" altLang="zh-CN" sz="1600" dirty="0" smtClean="0">
                        <a:latin typeface="Ubuntu" panose="020B0504030602030204" pitchFamily="34" charset="0"/>
                      </a:endParaRPr>
                    </a:p>
                    <a:p>
                      <a:endParaRPr lang="zh-CN" altLang="en-US" sz="1600" dirty="0">
                        <a:latin typeface="Ubuntu" panose="020B0504030602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74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“genome-in-code ” functional genomics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pathway to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pathogenesis phenotype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emergence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遗传时钟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archaeology for the Xcc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genome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分子时钟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22" y="2996952"/>
            <a:ext cx="2943794" cy="28529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6119336"/>
            <a:ext cx="248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2005, genome sequence</a:t>
            </a:r>
            <a:endParaRPr lang="zh-CN" altLang="en-US" dirty="0"/>
          </a:p>
        </p:txBody>
      </p:sp>
      <p:sp>
        <p:nvSpPr>
          <p:cNvPr id="6" name="Right Arrow 5"/>
          <p:cNvSpPr/>
          <p:nvPr/>
        </p:nvSpPr>
        <p:spPr>
          <a:xfrm>
            <a:off x="4031940" y="3861048"/>
            <a:ext cx="1080120" cy="958416"/>
          </a:xfrm>
          <a:prstGeom prst="rightArrow">
            <a:avLst>
              <a:gd name="adj1" fmla="val 50000"/>
              <a:gd name="adj2" fmla="val 48369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115808"/>
            <a:ext cx="3067136" cy="2734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24128" y="6119336"/>
            <a:ext cx="2515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2015, genome modelling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4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Tools in GCModeller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Currently there are 5 kinds tools in GCModeller are available for programming(some are not finished yet)</a:t>
            </a: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Data Analysis Tools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Biological Assembly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Tools for genome annotation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Data Visualization Tools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GCModeller Virtual Cell Tools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NCBI Local BLAST Tools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67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BFBF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462</Words>
  <Application>Microsoft Office PowerPoint</Application>
  <PresentationFormat>On-screen Show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GCModeller</vt:lpstr>
      <vt:lpstr>Development environment</vt:lpstr>
      <vt:lpstr>Install GCModeller</vt:lpstr>
      <vt:lpstr>What is gcmodeller</vt:lpstr>
      <vt:lpstr>PowerPoint Presentation</vt:lpstr>
      <vt:lpstr>“genome-in-code” and ShoalShell</vt:lpstr>
      <vt:lpstr>“genome-in-code” and Xcc virtual cell</vt:lpstr>
      <vt:lpstr>“genome-in-code ” functional genomics</vt:lpstr>
      <vt:lpstr>Tools in GCModeller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谢桂纲</dc:creator>
  <cp:lastModifiedBy>谢桂纲</cp:lastModifiedBy>
  <cp:revision>55</cp:revision>
  <dcterms:created xsi:type="dcterms:W3CDTF">2015-02-04T15:19:06Z</dcterms:created>
  <dcterms:modified xsi:type="dcterms:W3CDTF">2015-02-10T22:53:16Z</dcterms:modified>
</cp:coreProperties>
</file>