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70" r:id="rId14"/>
    <p:sldId id="269" r:id="rId15"/>
    <p:sldId id="268" r:id="rId16"/>
    <p:sldId id="274" r:id="rId17"/>
    <p:sldId id="271" r:id="rId18"/>
    <p:sldId id="272" r:id="rId19"/>
    <p:sldId id="273" r:id="rId20"/>
    <p:sldId id="275" r:id="rId21"/>
    <p:sldId id="278" r:id="rId22"/>
    <p:sldId id="276" r:id="rId23"/>
    <p:sldId id="279" r:id="rId24"/>
    <p:sldId id="280" r:id="rId25"/>
    <p:sldId id="27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4DEDC-07F6-4B66-82D0-2BEE21C5BD61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E165F796-DDE4-42F8-B3F7-4E08A66B9368}">
      <dgm:prSet phldrT="[Text]"/>
      <dgm:spPr/>
      <dgm:t>
        <a:bodyPr/>
        <a:lstStyle/>
        <a:p>
          <a:r>
            <a:rPr lang="en-US" altLang="zh-CN" dirty="0" smtClean="0"/>
            <a:t>User Code</a:t>
          </a:r>
          <a:endParaRPr lang="zh-CN" altLang="en-US" dirty="0"/>
        </a:p>
      </dgm:t>
    </dgm:pt>
    <dgm:pt modelId="{75849DCE-7CA8-4618-94F0-7287A285FC19}" type="parTrans" cxnId="{32E4F6EF-4921-44A7-B6DD-40DCBEB50560}">
      <dgm:prSet/>
      <dgm:spPr/>
      <dgm:t>
        <a:bodyPr/>
        <a:lstStyle/>
        <a:p>
          <a:endParaRPr lang="zh-CN" altLang="en-US"/>
        </a:p>
      </dgm:t>
    </dgm:pt>
    <dgm:pt modelId="{98EB804E-8F1B-4E97-9514-77D6F9143069}" type="sibTrans" cxnId="{32E4F6EF-4921-44A7-B6DD-40DCBEB50560}">
      <dgm:prSet/>
      <dgm:spPr/>
      <dgm:t>
        <a:bodyPr/>
        <a:lstStyle/>
        <a:p>
          <a:endParaRPr lang="zh-CN" altLang="en-US"/>
        </a:p>
      </dgm:t>
    </dgm:pt>
    <dgm:pt modelId="{FF90412C-F6CE-46C5-B9A4-B0675D5A4B0D}">
      <dgm:prSet phldrT="[Text]"/>
      <dgm:spPr/>
      <dgm:t>
        <a:bodyPr/>
        <a:lstStyle/>
        <a:p>
          <a:r>
            <a:rPr lang="en-US" altLang="zh-CN" dirty="0" err="1" smtClean="0"/>
            <a:t>CommandLine</a:t>
          </a:r>
          <a:r>
            <a:rPr lang="en-US" altLang="zh-CN" dirty="0" smtClean="0"/>
            <a:t> Generator</a:t>
          </a:r>
          <a:endParaRPr lang="zh-CN" altLang="en-US" dirty="0"/>
        </a:p>
      </dgm:t>
    </dgm:pt>
    <dgm:pt modelId="{8A80345E-BC69-4BED-BC2B-EFDF5AD48555}" type="parTrans" cxnId="{9B66D67D-33D4-46D7-AFC2-EC0FA830D25A}">
      <dgm:prSet/>
      <dgm:spPr/>
      <dgm:t>
        <a:bodyPr/>
        <a:lstStyle/>
        <a:p>
          <a:endParaRPr lang="zh-CN" altLang="en-US"/>
        </a:p>
      </dgm:t>
    </dgm:pt>
    <dgm:pt modelId="{A3B5F9BA-EF04-40EF-B931-401CF4656268}" type="sibTrans" cxnId="{9B66D67D-33D4-46D7-AFC2-EC0FA830D25A}">
      <dgm:prSet/>
      <dgm:spPr/>
      <dgm:t>
        <a:bodyPr/>
        <a:lstStyle/>
        <a:p>
          <a:endParaRPr lang="zh-CN" altLang="en-US"/>
        </a:p>
      </dgm:t>
    </dgm:pt>
    <dgm:pt modelId="{A655BB70-CAC2-4F32-9236-3A37FCB95F78}" type="pres">
      <dgm:prSet presAssocID="{F444DEDC-07F6-4B66-82D0-2BEE21C5BD61}" presName="Name0" presStyleCnt="0">
        <dgm:presLayoutVars>
          <dgm:dir/>
          <dgm:resizeHandles val="exact"/>
        </dgm:presLayoutVars>
      </dgm:prSet>
      <dgm:spPr/>
    </dgm:pt>
    <dgm:pt modelId="{31F3BE72-059F-41B8-96C1-267DDFEF7619}" type="pres">
      <dgm:prSet presAssocID="{E165F796-DDE4-42F8-B3F7-4E08A66B936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0DC907-3FA4-43D0-9521-29287FBF2B1F}" type="pres">
      <dgm:prSet presAssocID="{98EB804E-8F1B-4E97-9514-77D6F914306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29375F3F-072B-4783-AB61-D034B8E848BC}" type="pres">
      <dgm:prSet presAssocID="{98EB804E-8F1B-4E97-9514-77D6F914306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96FEAE3E-247A-42F3-8ABE-2747165BAC10}" type="pres">
      <dgm:prSet presAssocID="{FF90412C-F6CE-46C5-B9A4-B0675D5A4B0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E4F6EF-4921-44A7-B6DD-40DCBEB50560}" srcId="{F444DEDC-07F6-4B66-82D0-2BEE21C5BD61}" destId="{E165F796-DDE4-42F8-B3F7-4E08A66B9368}" srcOrd="0" destOrd="0" parTransId="{75849DCE-7CA8-4618-94F0-7287A285FC19}" sibTransId="{98EB804E-8F1B-4E97-9514-77D6F9143069}"/>
    <dgm:cxn modelId="{6E541FD7-CE1B-494A-9A44-46488B6DAB25}" type="presOf" srcId="{F444DEDC-07F6-4B66-82D0-2BEE21C5BD61}" destId="{A655BB70-CAC2-4F32-9236-3A37FCB95F78}" srcOrd="0" destOrd="0" presId="urn:microsoft.com/office/officeart/2005/8/layout/process1"/>
    <dgm:cxn modelId="{DEC4168D-4939-43A7-A387-73E3C984D766}" type="presOf" srcId="{E165F796-DDE4-42F8-B3F7-4E08A66B9368}" destId="{31F3BE72-059F-41B8-96C1-267DDFEF7619}" srcOrd="0" destOrd="0" presId="urn:microsoft.com/office/officeart/2005/8/layout/process1"/>
    <dgm:cxn modelId="{9B66D67D-33D4-46D7-AFC2-EC0FA830D25A}" srcId="{F444DEDC-07F6-4B66-82D0-2BEE21C5BD61}" destId="{FF90412C-F6CE-46C5-B9A4-B0675D5A4B0D}" srcOrd="1" destOrd="0" parTransId="{8A80345E-BC69-4BED-BC2B-EFDF5AD48555}" sibTransId="{A3B5F9BA-EF04-40EF-B931-401CF4656268}"/>
    <dgm:cxn modelId="{84FCE332-8F50-4743-BAEF-047B66EAB9CF}" type="presOf" srcId="{FF90412C-F6CE-46C5-B9A4-B0675D5A4B0D}" destId="{96FEAE3E-247A-42F3-8ABE-2747165BAC10}" srcOrd="0" destOrd="0" presId="urn:microsoft.com/office/officeart/2005/8/layout/process1"/>
    <dgm:cxn modelId="{2D1E8C05-D410-4018-A0A9-F0034BC038D4}" type="presOf" srcId="{98EB804E-8F1B-4E97-9514-77D6F9143069}" destId="{29375F3F-072B-4783-AB61-D034B8E848BC}" srcOrd="1" destOrd="0" presId="urn:microsoft.com/office/officeart/2005/8/layout/process1"/>
    <dgm:cxn modelId="{916EC8B9-0609-4DDC-8C73-A170A59D1567}" type="presOf" srcId="{98EB804E-8F1B-4E97-9514-77D6F9143069}" destId="{BB0DC907-3FA4-43D0-9521-29287FBF2B1F}" srcOrd="0" destOrd="0" presId="urn:microsoft.com/office/officeart/2005/8/layout/process1"/>
    <dgm:cxn modelId="{173DDD55-4632-489F-9D0E-17DBF15DE8FE}" type="presParOf" srcId="{A655BB70-CAC2-4F32-9236-3A37FCB95F78}" destId="{31F3BE72-059F-41B8-96C1-267DDFEF7619}" srcOrd="0" destOrd="0" presId="urn:microsoft.com/office/officeart/2005/8/layout/process1"/>
    <dgm:cxn modelId="{581DE863-AC3B-4037-9884-A2174CD7154C}" type="presParOf" srcId="{A655BB70-CAC2-4F32-9236-3A37FCB95F78}" destId="{BB0DC907-3FA4-43D0-9521-29287FBF2B1F}" srcOrd="1" destOrd="0" presId="urn:microsoft.com/office/officeart/2005/8/layout/process1"/>
    <dgm:cxn modelId="{5FDCDDB0-1EA7-4773-8C96-59BB887CADFA}" type="presParOf" srcId="{BB0DC907-3FA4-43D0-9521-29287FBF2B1F}" destId="{29375F3F-072B-4783-AB61-D034B8E848BC}" srcOrd="0" destOrd="0" presId="urn:microsoft.com/office/officeart/2005/8/layout/process1"/>
    <dgm:cxn modelId="{4E0893E6-B75D-4FC7-B48E-7ED93ED1BCC9}" type="presParOf" srcId="{A655BB70-CAC2-4F32-9236-3A37FCB95F78}" destId="{96FEAE3E-247A-42F3-8ABE-2747165BAC10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44DEDC-07F6-4B66-82D0-2BEE21C5BD61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E165F796-DDE4-42F8-B3F7-4E08A66B9368}">
      <dgm:prSet phldrT="[Text]"/>
      <dgm:spPr/>
      <dgm:t>
        <a:bodyPr/>
        <a:lstStyle/>
        <a:p>
          <a:r>
            <a:rPr lang="en-US" altLang="zh-CN" dirty="0" smtClean="0"/>
            <a:t>User Code</a:t>
          </a:r>
          <a:endParaRPr lang="zh-CN" altLang="en-US" dirty="0"/>
        </a:p>
      </dgm:t>
    </dgm:pt>
    <dgm:pt modelId="{75849DCE-7CA8-4618-94F0-7287A285FC19}" type="parTrans" cxnId="{32E4F6EF-4921-44A7-B6DD-40DCBEB50560}">
      <dgm:prSet/>
      <dgm:spPr/>
      <dgm:t>
        <a:bodyPr/>
        <a:lstStyle/>
        <a:p>
          <a:endParaRPr lang="zh-CN" altLang="en-US"/>
        </a:p>
      </dgm:t>
    </dgm:pt>
    <dgm:pt modelId="{98EB804E-8F1B-4E97-9514-77D6F9143069}" type="sibTrans" cxnId="{32E4F6EF-4921-44A7-B6DD-40DCBEB50560}">
      <dgm:prSet/>
      <dgm:spPr/>
      <dgm:t>
        <a:bodyPr/>
        <a:lstStyle/>
        <a:p>
          <a:endParaRPr lang="zh-CN" altLang="en-US"/>
        </a:p>
      </dgm:t>
    </dgm:pt>
    <dgm:pt modelId="{FF90412C-F6CE-46C5-B9A4-B0675D5A4B0D}">
      <dgm:prSet phldrT="[Text]"/>
      <dgm:spPr/>
      <dgm:t>
        <a:bodyPr/>
        <a:lstStyle/>
        <a:p>
          <a:r>
            <a:rPr lang="en-US" altLang="zh-CN" dirty="0" smtClean="0"/>
            <a:t>Blast output</a:t>
          </a:r>
          <a:endParaRPr lang="zh-CN" altLang="en-US" dirty="0"/>
        </a:p>
      </dgm:t>
    </dgm:pt>
    <dgm:pt modelId="{8A80345E-BC69-4BED-BC2B-EFDF5AD48555}" type="parTrans" cxnId="{9B66D67D-33D4-46D7-AFC2-EC0FA830D25A}">
      <dgm:prSet/>
      <dgm:spPr/>
      <dgm:t>
        <a:bodyPr/>
        <a:lstStyle/>
        <a:p>
          <a:endParaRPr lang="zh-CN" altLang="en-US"/>
        </a:p>
      </dgm:t>
    </dgm:pt>
    <dgm:pt modelId="{A3B5F9BA-EF04-40EF-B931-401CF4656268}" type="sibTrans" cxnId="{9B66D67D-33D4-46D7-AFC2-EC0FA830D25A}">
      <dgm:prSet/>
      <dgm:spPr/>
      <dgm:t>
        <a:bodyPr/>
        <a:lstStyle/>
        <a:p>
          <a:endParaRPr lang="zh-CN" altLang="en-US"/>
        </a:p>
      </dgm:t>
    </dgm:pt>
    <dgm:pt modelId="{A655BB70-CAC2-4F32-9236-3A37FCB95F78}" type="pres">
      <dgm:prSet presAssocID="{F444DEDC-07F6-4B66-82D0-2BEE21C5BD61}" presName="Name0" presStyleCnt="0">
        <dgm:presLayoutVars>
          <dgm:dir/>
          <dgm:resizeHandles val="exact"/>
        </dgm:presLayoutVars>
      </dgm:prSet>
      <dgm:spPr/>
    </dgm:pt>
    <dgm:pt modelId="{31F3BE72-059F-41B8-96C1-267DDFEF7619}" type="pres">
      <dgm:prSet presAssocID="{E165F796-DDE4-42F8-B3F7-4E08A66B936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0DC907-3FA4-43D0-9521-29287FBF2B1F}" type="pres">
      <dgm:prSet presAssocID="{98EB804E-8F1B-4E97-9514-77D6F914306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29375F3F-072B-4783-AB61-D034B8E848BC}" type="pres">
      <dgm:prSet presAssocID="{98EB804E-8F1B-4E97-9514-77D6F914306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96FEAE3E-247A-42F3-8ABE-2747165BAC10}" type="pres">
      <dgm:prSet presAssocID="{FF90412C-F6CE-46C5-B9A4-B0675D5A4B0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E4F6EF-4921-44A7-B6DD-40DCBEB50560}" srcId="{F444DEDC-07F6-4B66-82D0-2BEE21C5BD61}" destId="{E165F796-DDE4-42F8-B3F7-4E08A66B9368}" srcOrd="0" destOrd="0" parTransId="{75849DCE-7CA8-4618-94F0-7287A285FC19}" sibTransId="{98EB804E-8F1B-4E97-9514-77D6F9143069}"/>
    <dgm:cxn modelId="{C9838AAA-8224-44FC-88DF-1C50C996901E}" type="presOf" srcId="{FF90412C-F6CE-46C5-B9A4-B0675D5A4B0D}" destId="{96FEAE3E-247A-42F3-8ABE-2747165BAC10}" srcOrd="0" destOrd="0" presId="urn:microsoft.com/office/officeart/2005/8/layout/process1"/>
    <dgm:cxn modelId="{9B66D67D-33D4-46D7-AFC2-EC0FA830D25A}" srcId="{F444DEDC-07F6-4B66-82D0-2BEE21C5BD61}" destId="{FF90412C-F6CE-46C5-B9A4-B0675D5A4B0D}" srcOrd="1" destOrd="0" parTransId="{8A80345E-BC69-4BED-BC2B-EFDF5AD48555}" sibTransId="{A3B5F9BA-EF04-40EF-B931-401CF4656268}"/>
    <dgm:cxn modelId="{FBF2D893-A43A-46FF-902A-E28823853A5C}" type="presOf" srcId="{98EB804E-8F1B-4E97-9514-77D6F9143069}" destId="{BB0DC907-3FA4-43D0-9521-29287FBF2B1F}" srcOrd="0" destOrd="0" presId="urn:microsoft.com/office/officeart/2005/8/layout/process1"/>
    <dgm:cxn modelId="{01CF25DA-5FBB-4AF4-AB71-B27EDCD77273}" type="presOf" srcId="{98EB804E-8F1B-4E97-9514-77D6F9143069}" destId="{29375F3F-072B-4783-AB61-D034B8E848BC}" srcOrd="1" destOrd="0" presId="urn:microsoft.com/office/officeart/2005/8/layout/process1"/>
    <dgm:cxn modelId="{0478FE21-0EEA-40F1-A774-C83734BBF528}" type="presOf" srcId="{E165F796-DDE4-42F8-B3F7-4E08A66B9368}" destId="{31F3BE72-059F-41B8-96C1-267DDFEF7619}" srcOrd="0" destOrd="0" presId="urn:microsoft.com/office/officeart/2005/8/layout/process1"/>
    <dgm:cxn modelId="{AF97CC47-DED2-4DC2-8657-583921816CF9}" type="presOf" srcId="{F444DEDC-07F6-4B66-82D0-2BEE21C5BD61}" destId="{A655BB70-CAC2-4F32-9236-3A37FCB95F78}" srcOrd="0" destOrd="0" presId="urn:microsoft.com/office/officeart/2005/8/layout/process1"/>
    <dgm:cxn modelId="{11057517-87F8-4FA8-8DA4-4F782E254CDA}" type="presParOf" srcId="{A655BB70-CAC2-4F32-9236-3A37FCB95F78}" destId="{31F3BE72-059F-41B8-96C1-267DDFEF7619}" srcOrd="0" destOrd="0" presId="urn:microsoft.com/office/officeart/2005/8/layout/process1"/>
    <dgm:cxn modelId="{26B4606C-FCB7-4CA8-AC28-B025FD8745EB}" type="presParOf" srcId="{A655BB70-CAC2-4F32-9236-3A37FCB95F78}" destId="{BB0DC907-3FA4-43D0-9521-29287FBF2B1F}" srcOrd="1" destOrd="0" presId="urn:microsoft.com/office/officeart/2005/8/layout/process1"/>
    <dgm:cxn modelId="{5DFE804F-6792-436D-8935-459266CCC549}" type="presParOf" srcId="{BB0DC907-3FA4-43D0-9521-29287FBF2B1F}" destId="{29375F3F-072B-4783-AB61-D034B8E848BC}" srcOrd="0" destOrd="0" presId="urn:microsoft.com/office/officeart/2005/8/layout/process1"/>
    <dgm:cxn modelId="{0FA90488-182F-4728-827A-90AB04E54A83}" type="presParOf" srcId="{A655BB70-CAC2-4F32-9236-3A37FCB95F78}" destId="{96FEAE3E-247A-42F3-8ABE-2747165BAC10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42E1E6-3748-4879-8540-3ED017DECF8D}" type="doc">
      <dgm:prSet loTypeId="urn:microsoft.com/office/officeart/2005/8/layout/hProcess9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AE4687E-B20E-4039-B4CE-B0AFA6EB8353}">
      <dgm:prSet phldrT="[Text]"/>
      <dgm:spPr/>
      <dgm:t>
        <a:bodyPr/>
        <a:lstStyle/>
        <a:p>
          <a:r>
            <a:rPr lang="en-US" altLang="zh-CN" dirty="0" smtClean="0"/>
            <a:t>Initialize localblast session</a:t>
          </a:r>
          <a:endParaRPr lang="zh-CN" altLang="en-US" dirty="0"/>
        </a:p>
      </dgm:t>
    </dgm:pt>
    <dgm:pt modelId="{0EDF0C6F-4268-46DC-BB3C-D165D0A21512}" type="parTrans" cxnId="{C7DEBA5A-EBDC-49BD-A35E-C10F82338D10}">
      <dgm:prSet/>
      <dgm:spPr/>
      <dgm:t>
        <a:bodyPr/>
        <a:lstStyle/>
        <a:p>
          <a:endParaRPr lang="zh-CN" altLang="en-US"/>
        </a:p>
      </dgm:t>
    </dgm:pt>
    <dgm:pt modelId="{76009E3B-5176-4C8C-988A-0D1BFAC802FC}" type="sibTrans" cxnId="{C7DEBA5A-EBDC-49BD-A35E-C10F82338D10}">
      <dgm:prSet/>
      <dgm:spPr/>
      <dgm:t>
        <a:bodyPr/>
        <a:lstStyle/>
        <a:p>
          <a:endParaRPr lang="zh-CN" altLang="en-US"/>
        </a:p>
      </dgm:t>
    </dgm:pt>
    <dgm:pt modelId="{3919ACC1-BACF-45BD-A7C0-FA0332C4B074}">
      <dgm:prSet phldrT="[Text]"/>
      <dgm:spPr/>
      <dgm:t>
        <a:bodyPr/>
        <a:lstStyle/>
        <a:p>
          <a:r>
            <a:rPr lang="en-US" altLang="zh-CN" dirty="0" smtClean="0"/>
            <a:t>You hired a work man</a:t>
          </a:r>
          <a:endParaRPr lang="zh-CN" altLang="en-US" dirty="0"/>
        </a:p>
      </dgm:t>
    </dgm:pt>
    <dgm:pt modelId="{422ABA80-B4FF-4951-B719-3DB01D094817}" type="parTrans" cxnId="{FE24E86F-1DCF-4756-8D1F-EE2B61DC24D8}">
      <dgm:prSet/>
      <dgm:spPr/>
      <dgm:t>
        <a:bodyPr/>
        <a:lstStyle/>
        <a:p>
          <a:endParaRPr lang="zh-CN" altLang="en-US"/>
        </a:p>
      </dgm:t>
    </dgm:pt>
    <dgm:pt modelId="{E3D0E335-BFE7-4BA9-9157-BD4B4CE9C533}" type="sibTrans" cxnId="{FE24E86F-1DCF-4756-8D1F-EE2B61DC24D8}">
      <dgm:prSet/>
      <dgm:spPr/>
      <dgm:t>
        <a:bodyPr/>
        <a:lstStyle/>
        <a:p>
          <a:endParaRPr lang="zh-CN" altLang="en-US"/>
        </a:p>
      </dgm:t>
    </dgm:pt>
    <dgm:pt modelId="{6E8B627A-6D2A-4BE6-8826-E3702511AC9D}">
      <dgm:prSet phldrT="[Text]"/>
      <dgm:spPr/>
      <dgm:t>
        <a:bodyPr/>
        <a:lstStyle/>
        <a:p>
          <a:r>
            <a:rPr lang="en-US" altLang="zh-CN" dirty="0" smtClean="0"/>
            <a:t>Blast search</a:t>
          </a:r>
          <a:endParaRPr lang="zh-CN" altLang="en-US" dirty="0"/>
        </a:p>
      </dgm:t>
    </dgm:pt>
    <dgm:pt modelId="{23AD5C71-6096-4269-8005-70E2C1EE975A}" type="parTrans" cxnId="{2330CF18-F152-4BC0-A039-0BC738F98385}">
      <dgm:prSet/>
      <dgm:spPr/>
      <dgm:t>
        <a:bodyPr/>
        <a:lstStyle/>
        <a:p>
          <a:endParaRPr lang="zh-CN" altLang="en-US"/>
        </a:p>
      </dgm:t>
    </dgm:pt>
    <dgm:pt modelId="{69E53053-9139-4A19-952C-E0B2A7186D74}" type="sibTrans" cxnId="{2330CF18-F152-4BC0-A039-0BC738F98385}">
      <dgm:prSet/>
      <dgm:spPr/>
      <dgm:t>
        <a:bodyPr/>
        <a:lstStyle/>
        <a:p>
          <a:endParaRPr lang="zh-CN" altLang="en-US"/>
        </a:p>
      </dgm:t>
    </dgm:pt>
    <dgm:pt modelId="{75E1CC8A-C3BA-4342-80E7-BB76810EEFF1}">
      <dgm:prSet phldrT="[Text]"/>
      <dgm:spPr/>
      <dgm:t>
        <a:bodyPr/>
        <a:lstStyle/>
        <a:p>
          <a:r>
            <a:rPr lang="en-US" altLang="zh-CN" dirty="0" smtClean="0"/>
            <a:t>You order the work man to do a job</a:t>
          </a:r>
          <a:endParaRPr lang="zh-CN" altLang="en-US" dirty="0"/>
        </a:p>
      </dgm:t>
    </dgm:pt>
    <dgm:pt modelId="{13461775-466B-4A3A-9C95-96EB11EAAB75}" type="parTrans" cxnId="{2281683B-54E1-4014-8373-A2D153688E0E}">
      <dgm:prSet/>
      <dgm:spPr/>
      <dgm:t>
        <a:bodyPr/>
        <a:lstStyle/>
        <a:p>
          <a:endParaRPr lang="zh-CN" altLang="en-US"/>
        </a:p>
      </dgm:t>
    </dgm:pt>
    <dgm:pt modelId="{EB13B920-F8AF-4CFD-8849-A829775905C8}" type="sibTrans" cxnId="{2281683B-54E1-4014-8373-A2D153688E0E}">
      <dgm:prSet/>
      <dgm:spPr/>
      <dgm:t>
        <a:bodyPr/>
        <a:lstStyle/>
        <a:p>
          <a:endParaRPr lang="zh-CN" altLang="en-US"/>
        </a:p>
      </dgm:t>
    </dgm:pt>
    <dgm:pt modelId="{90435EE4-1DE7-4112-A0F8-152A80F7DC62}">
      <dgm:prSet phldrT="[Text]"/>
      <dgm:spPr/>
      <dgm:t>
        <a:bodyPr/>
        <a:lstStyle/>
        <a:p>
          <a:r>
            <a:rPr lang="en-US" altLang="zh-CN" dirty="0" smtClean="0"/>
            <a:t>Gets the blast output result</a:t>
          </a:r>
          <a:endParaRPr lang="zh-CN" altLang="en-US" dirty="0"/>
        </a:p>
      </dgm:t>
    </dgm:pt>
    <dgm:pt modelId="{82683CD2-4B51-41C5-ADEC-236B9A10A38D}" type="parTrans" cxnId="{E0690853-FE10-4214-AE0C-4562466E6F51}">
      <dgm:prSet/>
      <dgm:spPr/>
      <dgm:t>
        <a:bodyPr/>
        <a:lstStyle/>
        <a:p>
          <a:endParaRPr lang="zh-CN" altLang="en-US"/>
        </a:p>
      </dgm:t>
    </dgm:pt>
    <dgm:pt modelId="{FCB1C88D-578B-4A51-B727-84BFDF95D8E8}" type="sibTrans" cxnId="{E0690853-FE10-4214-AE0C-4562466E6F51}">
      <dgm:prSet/>
      <dgm:spPr/>
      <dgm:t>
        <a:bodyPr/>
        <a:lstStyle/>
        <a:p>
          <a:endParaRPr lang="zh-CN" altLang="en-US"/>
        </a:p>
      </dgm:t>
    </dgm:pt>
    <dgm:pt modelId="{F01271F1-D1AC-4D9C-A736-52A14390ECA4}">
      <dgm:prSet phldrT="[Text]"/>
      <dgm:spPr/>
      <dgm:t>
        <a:bodyPr/>
        <a:lstStyle/>
        <a:p>
          <a:r>
            <a:rPr lang="en-US" altLang="zh-CN" dirty="0" smtClean="0"/>
            <a:t>The worker tells you job done, and you gets the job result</a:t>
          </a:r>
          <a:endParaRPr lang="zh-CN" altLang="en-US" dirty="0"/>
        </a:p>
      </dgm:t>
    </dgm:pt>
    <dgm:pt modelId="{9C2B62D7-9DDB-43E4-83BE-D8FD3E273AF8}" type="parTrans" cxnId="{42BA731A-82F3-4BF2-AB16-DE0C7D8CE4C8}">
      <dgm:prSet/>
      <dgm:spPr/>
      <dgm:t>
        <a:bodyPr/>
        <a:lstStyle/>
        <a:p>
          <a:endParaRPr lang="zh-CN" altLang="en-US"/>
        </a:p>
      </dgm:t>
    </dgm:pt>
    <dgm:pt modelId="{5EDD357E-0776-44A9-9B4E-1219630F23E6}" type="sibTrans" cxnId="{42BA731A-82F3-4BF2-AB16-DE0C7D8CE4C8}">
      <dgm:prSet/>
      <dgm:spPr/>
      <dgm:t>
        <a:bodyPr/>
        <a:lstStyle/>
        <a:p>
          <a:endParaRPr lang="zh-CN" altLang="en-US"/>
        </a:p>
      </dgm:t>
    </dgm:pt>
    <dgm:pt modelId="{0809FC2A-34F6-4668-801A-8D0ADBFBACF2}" type="pres">
      <dgm:prSet presAssocID="{8E42E1E6-3748-4879-8540-3ED017DECF8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6F672B2-B51F-466A-9437-8C1F4C6B28F2}" type="pres">
      <dgm:prSet presAssocID="{8E42E1E6-3748-4879-8540-3ED017DECF8D}" presName="arrow" presStyleLbl="bgShp" presStyleIdx="0" presStyleCnt="1"/>
      <dgm:spPr/>
    </dgm:pt>
    <dgm:pt modelId="{8BA2641C-DB31-4215-869E-A29A46571996}" type="pres">
      <dgm:prSet presAssocID="{8E42E1E6-3748-4879-8540-3ED017DECF8D}" presName="linearProcess" presStyleCnt="0"/>
      <dgm:spPr/>
    </dgm:pt>
    <dgm:pt modelId="{E838EAFF-60BA-4830-ABCC-33531CBEF23D}" type="pres">
      <dgm:prSet presAssocID="{6AE4687E-B20E-4039-B4CE-B0AFA6EB835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2E1B82-4ABB-4B4C-98AA-E44959D8F62B}" type="pres">
      <dgm:prSet presAssocID="{76009E3B-5176-4C8C-988A-0D1BFAC802FC}" presName="sibTrans" presStyleCnt="0"/>
      <dgm:spPr/>
    </dgm:pt>
    <dgm:pt modelId="{DD2BC7FF-5BA2-4D06-A403-144E99941503}" type="pres">
      <dgm:prSet presAssocID="{6E8B627A-6D2A-4BE6-8826-E3702511AC9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336DE1-2185-49C9-A300-AF43412657D8}" type="pres">
      <dgm:prSet presAssocID="{69E53053-9139-4A19-952C-E0B2A7186D74}" presName="sibTrans" presStyleCnt="0"/>
      <dgm:spPr/>
    </dgm:pt>
    <dgm:pt modelId="{D14E7155-6749-401D-9A93-2B9EC71DD7F0}" type="pres">
      <dgm:prSet presAssocID="{90435EE4-1DE7-4112-A0F8-152A80F7DC6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7DEBA5A-EBDC-49BD-A35E-C10F82338D10}" srcId="{8E42E1E6-3748-4879-8540-3ED017DECF8D}" destId="{6AE4687E-B20E-4039-B4CE-B0AFA6EB8353}" srcOrd="0" destOrd="0" parTransId="{0EDF0C6F-4268-46DC-BB3C-D165D0A21512}" sibTransId="{76009E3B-5176-4C8C-988A-0D1BFAC802FC}"/>
    <dgm:cxn modelId="{A0F2AF99-50E3-498D-A915-D8352865A0A8}" type="presOf" srcId="{3919ACC1-BACF-45BD-A7C0-FA0332C4B074}" destId="{E838EAFF-60BA-4830-ABCC-33531CBEF23D}" srcOrd="0" destOrd="1" presId="urn:microsoft.com/office/officeart/2005/8/layout/hProcess9"/>
    <dgm:cxn modelId="{2281683B-54E1-4014-8373-A2D153688E0E}" srcId="{6E8B627A-6D2A-4BE6-8826-E3702511AC9D}" destId="{75E1CC8A-C3BA-4342-80E7-BB76810EEFF1}" srcOrd="0" destOrd="0" parTransId="{13461775-466B-4A3A-9C95-96EB11EAAB75}" sibTransId="{EB13B920-F8AF-4CFD-8849-A829775905C8}"/>
    <dgm:cxn modelId="{42BA731A-82F3-4BF2-AB16-DE0C7D8CE4C8}" srcId="{90435EE4-1DE7-4112-A0F8-152A80F7DC62}" destId="{F01271F1-D1AC-4D9C-A736-52A14390ECA4}" srcOrd="0" destOrd="0" parTransId="{9C2B62D7-9DDB-43E4-83BE-D8FD3E273AF8}" sibTransId="{5EDD357E-0776-44A9-9B4E-1219630F23E6}"/>
    <dgm:cxn modelId="{D1375105-F736-4D8D-BA2D-F5F67906C37D}" type="presOf" srcId="{6AE4687E-B20E-4039-B4CE-B0AFA6EB8353}" destId="{E838EAFF-60BA-4830-ABCC-33531CBEF23D}" srcOrd="0" destOrd="0" presId="urn:microsoft.com/office/officeart/2005/8/layout/hProcess9"/>
    <dgm:cxn modelId="{89DD0449-71B4-4202-B18A-9DDD06E8DE3D}" type="presOf" srcId="{90435EE4-1DE7-4112-A0F8-152A80F7DC62}" destId="{D14E7155-6749-401D-9A93-2B9EC71DD7F0}" srcOrd="0" destOrd="0" presId="urn:microsoft.com/office/officeart/2005/8/layout/hProcess9"/>
    <dgm:cxn modelId="{53A5DC7F-887D-480D-B6C7-59CADFD86A8B}" type="presOf" srcId="{75E1CC8A-C3BA-4342-80E7-BB76810EEFF1}" destId="{DD2BC7FF-5BA2-4D06-A403-144E99941503}" srcOrd="0" destOrd="1" presId="urn:microsoft.com/office/officeart/2005/8/layout/hProcess9"/>
    <dgm:cxn modelId="{E0690853-FE10-4214-AE0C-4562466E6F51}" srcId="{8E42E1E6-3748-4879-8540-3ED017DECF8D}" destId="{90435EE4-1DE7-4112-A0F8-152A80F7DC62}" srcOrd="2" destOrd="0" parTransId="{82683CD2-4B51-41C5-ADEC-236B9A10A38D}" sibTransId="{FCB1C88D-578B-4A51-B727-84BFDF95D8E8}"/>
    <dgm:cxn modelId="{2180B2B4-A972-45A2-AD0B-1D4219DBE447}" type="presOf" srcId="{F01271F1-D1AC-4D9C-A736-52A14390ECA4}" destId="{D14E7155-6749-401D-9A93-2B9EC71DD7F0}" srcOrd="0" destOrd="1" presId="urn:microsoft.com/office/officeart/2005/8/layout/hProcess9"/>
    <dgm:cxn modelId="{FE24E86F-1DCF-4756-8D1F-EE2B61DC24D8}" srcId="{6AE4687E-B20E-4039-B4CE-B0AFA6EB8353}" destId="{3919ACC1-BACF-45BD-A7C0-FA0332C4B074}" srcOrd="0" destOrd="0" parTransId="{422ABA80-B4FF-4951-B719-3DB01D094817}" sibTransId="{E3D0E335-BFE7-4BA9-9157-BD4B4CE9C533}"/>
    <dgm:cxn modelId="{2330CF18-F152-4BC0-A039-0BC738F98385}" srcId="{8E42E1E6-3748-4879-8540-3ED017DECF8D}" destId="{6E8B627A-6D2A-4BE6-8826-E3702511AC9D}" srcOrd="1" destOrd="0" parTransId="{23AD5C71-6096-4269-8005-70E2C1EE975A}" sibTransId="{69E53053-9139-4A19-952C-E0B2A7186D74}"/>
    <dgm:cxn modelId="{3F28A849-4FF6-4006-A39B-CEFF73D7AC26}" type="presOf" srcId="{8E42E1E6-3748-4879-8540-3ED017DECF8D}" destId="{0809FC2A-34F6-4668-801A-8D0ADBFBACF2}" srcOrd="0" destOrd="0" presId="urn:microsoft.com/office/officeart/2005/8/layout/hProcess9"/>
    <dgm:cxn modelId="{7120376F-70DF-443F-905C-1B4D6938C0B7}" type="presOf" srcId="{6E8B627A-6D2A-4BE6-8826-E3702511AC9D}" destId="{DD2BC7FF-5BA2-4D06-A403-144E99941503}" srcOrd="0" destOrd="0" presId="urn:microsoft.com/office/officeart/2005/8/layout/hProcess9"/>
    <dgm:cxn modelId="{8F9E5D62-F027-4A47-8618-2B67BE1E8236}" type="presParOf" srcId="{0809FC2A-34F6-4668-801A-8D0ADBFBACF2}" destId="{B6F672B2-B51F-466A-9437-8C1F4C6B28F2}" srcOrd="0" destOrd="0" presId="urn:microsoft.com/office/officeart/2005/8/layout/hProcess9"/>
    <dgm:cxn modelId="{281C4C17-AF28-452B-B9D2-4C779BAE0240}" type="presParOf" srcId="{0809FC2A-34F6-4668-801A-8D0ADBFBACF2}" destId="{8BA2641C-DB31-4215-869E-A29A46571996}" srcOrd="1" destOrd="0" presId="urn:microsoft.com/office/officeart/2005/8/layout/hProcess9"/>
    <dgm:cxn modelId="{E1500D66-4B0B-46CA-820C-4930D1FE91CF}" type="presParOf" srcId="{8BA2641C-DB31-4215-869E-A29A46571996}" destId="{E838EAFF-60BA-4830-ABCC-33531CBEF23D}" srcOrd="0" destOrd="0" presId="urn:microsoft.com/office/officeart/2005/8/layout/hProcess9"/>
    <dgm:cxn modelId="{88DDE731-BBAF-42A4-AF0B-6FCF4533B155}" type="presParOf" srcId="{8BA2641C-DB31-4215-869E-A29A46571996}" destId="{F92E1B82-4ABB-4B4C-98AA-E44959D8F62B}" srcOrd="1" destOrd="0" presId="urn:microsoft.com/office/officeart/2005/8/layout/hProcess9"/>
    <dgm:cxn modelId="{342B999E-8082-44BB-AF0E-CDDAA46A0130}" type="presParOf" srcId="{8BA2641C-DB31-4215-869E-A29A46571996}" destId="{DD2BC7FF-5BA2-4D06-A403-144E99941503}" srcOrd="2" destOrd="0" presId="urn:microsoft.com/office/officeart/2005/8/layout/hProcess9"/>
    <dgm:cxn modelId="{6FFEA575-EAE5-40AE-970B-87C80D1C5205}" type="presParOf" srcId="{8BA2641C-DB31-4215-869E-A29A46571996}" destId="{EA336DE1-2185-49C9-A300-AF43412657D8}" srcOrd="3" destOrd="0" presId="urn:microsoft.com/office/officeart/2005/8/layout/hProcess9"/>
    <dgm:cxn modelId="{0F6EF000-1E95-4A60-8356-15DE018585BB}" type="presParOf" srcId="{8BA2641C-DB31-4215-869E-A29A46571996}" destId="{D14E7155-6749-401D-9A93-2B9EC71DD7F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3BE72-059F-41B8-96C1-267DDFEF7619}">
      <dsp:nvSpPr>
        <dsp:cNvPr id="0" name=""/>
        <dsp:cNvSpPr/>
      </dsp:nvSpPr>
      <dsp:spPr>
        <a:xfrm>
          <a:off x="773" y="0"/>
          <a:ext cx="1650355" cy="609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User Code</a:t>
          </a:r>
          <a:endParaRPr lang="zh-CN" altLang="en-US" sz="1600" kern="1200" dirty="0"/>
        </a:p>
      </dsp:txBody>
      <dsp:txXfrm>
        <a:off x="18628" y="17855"/>
        <a:ext cx="1614645" cy="573890"/>
      </dsp:txXfrm>
    </dsp:sp>
    <dsp:sp modelId="{BB0DC907-3FA4-43D0-9521-29287FBF2B1F}">
      <dsp:nvSpPr>
        <dsp:cNvPr id="0" name=""/>
        <dsp:cNvSpPr/>
      </dsp:nvSpPr>
      <dsp:spPr>
        <a:xfrm>
          <a:off x="1816164" y="100155"/>
          <a:ext cx="349875" cy="4092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1816164" y="182013"/>
        <a:ext cx="244913" cy="245572"/>
      </dsp:txXfrm>
    </dsp:sp>
    <dsp:sp modelId="{96FEAE3E-247A-42F3-8ABE-2747165BAC10}">
      <dsp:nvSpPr>
        <dsp:cNvPr id="0" name=""/>
        <dsp:cNvSpPr/>
      </dsp:nvSpPr>
      <dsp:spPr>
        <a:xfrm>
          <a:off x="2311271" y="0"/>
          <a:ext cx="1650355" cy="609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err="1" smtClean="0"/>
            <a:t>CommandLine</a:t>
          </a:r>
          <a:r>
            <a:rPr lang="en-US" altLang="zh-CN" sz="1600" kern="1200" dirty="0" smtClean="0"/>
            <a:t> Generator</a:t>
          </a:r>
          <a:endParaRPr lang="zh-CN" altLang="en-US" sz="1600" kern="1200" dirty="0"/>
        </a:p>
      </dsp:txBody>
      <dsp:txXfrm>
        <a:off x="2329126" y="17855"/>
        <a:ext cx="1614645" cy="573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3BE72-059F-41B8-96C1-267DDFEF7619}">
      <dsp:nvSpPr>
        <dsp:cNvPr id="0" name=""/>
        <dsp:cNvSpPr/>
      </dsp:nvSpPr>
      <dsp:spPr>
        <a:xfrm>
          <a:off x="709" y="0"/>
          <a:ext cx="1512825" cy="609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User Code</a:t>
          </a:r>
          <a:endParaRPr lang="zh-CN" altLang="en-US" sz="2000" kern="1200" dirty="0"/>
        </a:p>
      </dsp:txBody>
      <dsp:txXfrm>
        <a:off x="18564" y="17855"/>
        <a:ext cx="1477115" cy="573890"/>
      </dsp:txXfrm>
    </dsp:sp>
    <dsp:sp modelId="{BB0DC907-3FA4-43D0-9521-29287FBF2B1F}">
      <dsp:nvSpPr>
        <dsp:cNvPr id="0" name=""/>
        <dsp:cNvSpPr/>
      </dsp:nvSpPr>
      <dsp:spPr>
        <a:xfrm>
          <a:off x="1664817" y="117209"/>
          <a:ext cx="320719" cy="3751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1664817" y="192245"/>
        <a:ext cx="224503" cy="225108"/>
      </dsp:txXfrm>
    </dsp:sp>
    <dsp:sp modelId="{96FEAE3E-247A-42F3-8ABE-2747165BAC10}">
      <dsp:nvSpPr>
        <dsp:cNvPr id="0" name=""/>
        <dsp:cNvSpPr/>
      </dsp:nvSpPr>
      <dsp:spPr>
        <a:xfrm>
          <a:off x="2118665" y="0"/>
          <a:ext cx="1512825" cy="609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Blast output</a:t>
          </a:r>
          <a:endParaRPr lang="zh-CN" altLang="en-US" sz="2000" kern="1200" dirty="0"/>
        </a:p>
      </dsp:txBody>
      <dsp:txXfrm>
        <a:off x="2136520" y="17855"/>
        <a:ext cx="1477115" cy="573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672B2-B51F-466A-9437-8C1F4C6B28F2}">
      <dsp:nvSpPr>
        <dsp:cNvPr id="0" name=""/>
        <dsp:cNvSpPr/>
      </dsp:nvSpPr>
      <dsp:spPr>
        <a:xfrm>
          <a:off x="663952" y="0"/>
          <a:ext cx="7524789" cy="25908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38EAFF-60BA-4830-ABCC-33531CBEF23D}">
      <dsp:nvSpPr>
        <dsp:cNvPr id="0" name=""/>
        <dsp:cNvSpPr/>
      </dsp:nvSpPr>
      <dsp:spPr>
        <a:xfrm>
          <a:off x="9509" y="777240"/>
          <a:ext cx="2849460" cy="1036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Initialize localblast session</a:t>
          </a:r>
          <a:endParaRPr lang="zh-CN" alt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You hired a work man</a:t>
          </a:r>
          <a:endParaRPr lang="zh-CN" altLang="en-US" sz="1400" kern="1200" dirty="0"/>
        </a:p>
      </dsp:txBody>
      <dsp:txXfrm>
        <a:off x="60098" y="827829"/>
        <a:ext cx="2748282" cy="935142"/>
      </dsp:txXfrm>
    </dsp:sp>
    <dsp:sp modelId="{DD2BC7FF-5BA2-4D06-A403-144E99941503}">
      <dsp:nvSpPr>
        <dsp:cNvPr id="0" name=""/>
        <dsp:cNvSpPr/>
      </dsp:nvSpPr>
      <dsp:spPr>
        <a:xfrm>
          <a:off x="3001616" y="777240"/>
          <a:ext cx="2849460" cy="1036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Blast search</a:t>
          </a:r>
          <a:endParaRPr lang="zh-CN" alt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You order the work man to do a job</a:t>
          </a:r>
          <a:endParaRPr lang="zh-CN" altLang="en-US" sz="1400" kern="1200" dirty="0"/>
        </a:p>
      </dsp:txBody>
      <dsp:txXfrm>
        <a:off x="3052205" y="827829"/>
        <a:ext cx="2748282" cy="935142"/>
      </dsp:txXfrm>
    </dsp:sp>
    <dsp:sp modelId="{D14E7155-6749-401D-9A93-2B9EC71DD7F0}">
      <dsp:nvSpPr>
        <dsp:cNvPr id="0" name=""/>
        <dsp:cNvSpPr/>
      </dsp:nvSpPr>
      <dsp:spPr>
        <a:xfrm>
          <a:off x="5993723" y="777240"/>
          <a:ext cx="2849460" cy="1036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Gets the blast output result</a:t>
          </a:r>
          <a:endParaRPr lang="zh-CN" alt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The worker tells you job done, and you gets the job result</a:t>
          </a:r>
          <a:endParaRPr lang="zh-CN" altLang="en-US" sz="1400" kern="1200" dirty="0"/>
        </a:p>
      </dsp:txBody>
      <dsp:txXfrm>
        <a:off x="6044312" y="827829"/>
        <a:ext cx="2748282" cy="935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4800" b="1">
                <a:latin typeface="Ubuntu" panose="020B0504030602030204" pitchFamily="34" charset="0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09320"/>
            <a:ext cx="507015" cy="517408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614519" y="6429523"/>
            <a:ext cx="4819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Guangxi University · College of Life Science and Technology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060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01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6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ndara" panose="020E050203030302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ndara" panose="020E0502030303020204" pitchFamily="34" charset="0"/>
              </a:defRPr>
            </a:lvl1pPr>
            <a:lvl2pPr>
              <a:defRPr>
                <a:latin typeface="Candara" panose="020E0502030303020204" pitchFamily="34" charset="0"/>
              </a:defRPr>
            </a:lvl2pPr>
            <a:lvl3pPr>
              <a:defRPr>
                <a:latin typeface="Candara" panose="020E0502030303020204" pitchFamily="34" charset="0"/>
              </a:defRPr>
            </a:lvl3pPr>
            <a:lvl4pPr>
              <a:defRPr>
                <a:latin typeface="Candara" panose="020E0502030303020204" pitchFamily="34" charset="0"/>
              </a:defRPr>
            </a:lvl4pPr>
            <a:lvl5pPr>
              <a:defRPr>
                <a:latin typeface="Candara" panose="020E0502030303020204" pitchFamily="34" charset="0"/>
              </a:defRPr>
            </a:lvl5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5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0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3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84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6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64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421" y="5241788"/>
            <a:ext cx="3331579" cy="16162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66018"/>
            <a:ext cx="8712968" cy="5071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DC63-DBDA-411E-81C9-7A72B10DE3E1}" type="datetimeFigureOut">
              <a:rPr lang="zh-CN" altLang="en-US" smtClean="0"/>
              <a:t>2015/2/11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3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0" kern="1200">
          <a:solidFill>
            <a:schemeClr val="tx1"/>
          </a:solidFill>
          <a:latin typeface="Ubuntu" panose="020B05040306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NCBI localblast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37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1500982"/>
          </a:xfrm>
        </p:spPr>
        <p:txBody>
          <a:bodyPr/>
          <a:lstStyle/>
          <a:p>
            <a:r>
              <a:rPr lang="en-US" altLang="zh-CN" sz="2400" dirty="0" smtClean="0"/>
              <a:t>For example, we want to finds the paralogs gene for TCS regulator XC_1184 in the Xcc8004 genome, then we can using the following program: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743200"/>
            <a:ext cx="659080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04800" y="3048000"/>
            <a:ext cx="5867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4800" y="4267200"/>
            <a:ext cx="5867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04800" y="5105400"/>
            <a:ext cx="61722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4800" y="5791200"/>
            <a:ext cx="5867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16739" y="2570946"/>
            <a:ext cx="2754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Hire a work man for localblast</a:t>
            </a:r>
            <a:endParaRPr lang="zh-CN" alt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6516739" y="3682425"/>
            <a:ext cx="2544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Create the work content for </a:t>
            </a:r>
          </a:p>
          <a:p>
            <a:r>
              <a:rPr lang="en-US" altLang="zh-CN" sz="1600" dirty="0" smtClean="0"/>
              <a:t>the work man</a:t>
            </a:r>
            <a:endParaRPr lang="zh-CN" alt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798213" y="4600258"/>
            <a:ext cx="23359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Order the work man a job</a:t>
            </a:r>
            <a:endParaRPr lang="zh-CN" alt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6521377" y="5651212"/>
            <a:ext cx="2205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Work man done the job </a:t>
            </a:r>
          </a:p>
          <a:p>
            <a:r>
              <a:rPr lang="en-US" altLang="zh-CN" sz="1600" dirty="0" smtClean="0"/>
              <a:t>and gives you the result</a:t>
            </a:r>
            <a:endParaRPr lang="zh-CN" altLang="en-US" sz="1600" dirty="0"/>
          </a:p>
        </p:txBody>
      </p:sp>
      <p:cxnSp>
        <p:nvCxnSpPr>
          <p:cNvPr id="13" name="Straight Arrow Connector 12"/>
          <p:cNvCxnSpPr>
            <a:endCxn id="8" idx="1"/>
          </p:cNvCxnSpPr>
          <p:nvPr/>
        </p:nvCxnSpPr>
        <p:spPr>
          <a:xfrm flipV="1">
            <a:off x="6172200" y="2740223"/>
            <a:ext cx="344539" cy="307777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4" idx="1"/>
          </p:cNvCxnSpPr>
          <p:nvPr/>
        </p:nvCxnSpPr>
        <p:spPr>
          <a:xfrm flipV="1">
            <a:off x="5225247" y="3974813"/>
            <a:ext cx="1291492" cy="277745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5" idx="2"/>
          </p:cNvCxnSpPr>
          <p:nvPr/>
        </p:nvCxnSpPr>
        <p:spPr>
          <a:xfrm flipV="1">
            <a:off x="6477000" y="4938812"/>
            <a:ext cx="1489193" cy="166588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6" idx="1"/>
          </p:cNvCxnSpPr>
          <p:nvPr/>
        </p:nvCxnSpPr>
        <p:spPr>
          <a:xfrm>
            <a:off x="5334000" y="5791200"/>
            <a:ext cx="1187377" cy="152400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61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Paralogs Search Result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4" y="1127369"/>
            <a:ext cx="8853267" cy="553329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0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Parsing the blastp/n output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553958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The blastn and blastp output file can be read by object </a:t>
            </a:r>
            <a:r>
              <a:rPr lang="en-US" altLang="zh-CN" sz="2000" b="1" dirty="0"/>
              <a:t>LANS.SystemsBiology.NCBI.Extensions.LocalBLAST.BLASTOutput.BlastPlus.v228 </a:t>
            </a:r>
            <a:endParaRPr lang="en-US" altLang="zh-CN" sz="2000" b="1" dirty="0" smtClean="0"/>
          </a:p>
          <a:p>
            <a:endParaRPr lang="en-US" altLang="zh-CN" sz="2000" dirty="0"/>
          </a:p>
          <a:p>
            <a:r>
              <a:rPr lang="en-US" altLang="zh-CN" sz="2000" dirty="0" smtClean="0"/>
              <a:t>Public </a:t>
            </a:r>
            <a:r>
              <a:rPr lang="en-US" altLang="zh-CN" sz="2000" dirty="0"/>
              <a:t>Shared Function </a:t>
            </a:r>
            <a:r>
              <a:rPr lang="en-US" altLang="zh-CN" sz="2000" b="1" dirty="0" err="1"/>
              <a:t>LoadBlastOutput</a:t>
            </a:r>
            <a:r>
              <a:rPr lang="en-US" altLang="zh-CN" sz="2000" dirty="0"/>
              <a:t>(</a:t>
            </a:r>
            <a:r>
              <a:rPr lang="en-US" altLang="zh-CN" sz="2000" i="1" dirty="0"/>
              <a:t>path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String</a:t>
            </a:r>
            <a:r>
              <a:rPr lang="en-US" altLang="zh-CN" sz="2000" dirty="0"/>
              <a:t>) As </a:t>
            </a:r>
            <a:r>
              <a:rPr lang="en-US" altLang="zh-CN" sz="2000" b="1" dirty="0"/>
              <a:t>LANS</a:t>
            </a:r>
            <a:r>
              <a:rPr lang="en-US" altLang="zh-CN" sz="2000" dirty="0"/>
              <a:t>.</a:t>
            </a:r>
            <a:r>
              <a:rPr lang="en-US" altLang="zh-CN" sz="2000" b="1" dirty="0"/>
              <a:t>SystemsBiology</a:t>
            </a:r>
            <a:r>
              <a:rPr lang="en-US" altLang="zh-CN" sz="2000" dirty="0"/>
              <a:t>.</a:t>
            </a:r>
            <a:r>
              <a:rPr lang="en-US" altLang="zh-CN" sz="2000" b="1" dirty="0"/>
              <a:t>NCBI</a:t>
            </a:r>
            <a:r>
              <a:rPr lang="en-US" altLang="zh-CN" sz="2000" dirty="0"/>
              <a:t>.</a:t>
            </a:r>
            <a:r>
              <a:rPr lang="en-US" altLang="zh-CN" sz="2000" b="1" dirty="0"/>
              <a:t>Extensions</a:t>
            </a:r>
            <a:r>
              <a:rPr lang="en-US" altLang="zh-CN" sz="2000" dirty="0"/>
              <a:t>.</a:t>
            </a:r>
            <a:r>
              <a:rPr lang="en-US" altLang="zh-CN" sz="2000" b="1" dirty="0"/>
              <a:t>LocalBLAST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BLASTOutput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BlastPlus</a:t>
            </a:r>
            <a:r>
              <a:rPr lang="en-US" altLang="zh-CN" sz="2000" dirty="0"/>
              <a:t>.</a:t>
            </a:r>
            <a:r>
              <a:rPr lang="en-US" altLang="zh-CN" sz="2000" b="1" dirty="0"/>
              <a:t>v228</a:t>
            </a:r>
            <a:endParaRPr lang="en-US" altLang="zh-CN" sz="2000" dirty="0"/>
          </a:p>
          <a:p>
            <a:endParaRPr lang="en-US" altLang="zh-CN" sz="2000" b="1" dirty="0" smtClean="0"/>
          </a:p>
          <a:p>
            <a:r>
              <a:rPr lang="en-US" altLang="zh-CN" sz="2000" b="1" dirty="0" smtClean="0"/>
              <a:t>Summary</a:t>
            </a:r>
            <a:r>
              <a:rPr lang="en-US" altLang="zh-CN" sz="2000" b="1" dirty="0"/>
              <a:t>:</a:t>
            </a:r>
            <a:endParaRPr lang="en-US" altLang="zh-CN" sz="2000" dirty="0"/>
          </a:p>
          <a:p>
            <a:r>
              <a:rPr lang="en-US" altLang="zh-CN" sz="2000" dirty="0"/>
              <a:t>Load the blast output from a local file, if the exceptions happened during the data loading process, then a null value will be return. (</a:t>
            </a:r>
            <a:r>
              <a:rPr lang="zh-CN" altLang="en-US" sz="2000" dirty="0"/>
              <a:t>读取</a:t>
            </a:r>
            <a:r>
              <a:rPr lang="en-US" altLang="zh-CN" sz="2000" dirty="0"/>
              <a:t>blast</a:t>
            </a:r>
            <a:r>
              <a:rPr lang="zh-CN" altLang="en-US" sz="2000" dirty="0"/>
              <a:t>日志文件，当发生错误的时候，函数返回空值</a:t>
            </a:r>
            <a:r>
              <a:rPr lang="en-US" altLang="zh-CN" sz="2000" dirty="0"/>
              <a:t>)</a:t>
            </a:r>
            <a:endParaRPr lang="zh-CN" altLang="en-US" sz="2000" dirty="0"/>
          </a:p>
          <a:p>
            <a:endParaRPr lang="zh-CN" altLang="en-US" sz="2000" dirty="0"/>
          </a:p>
          <a:p>
            <a:r>
              <a:rPr lang="en-US" altLang="zh-CN" sz="2000" b="1" dirty="0"/>
              <a:t>Parameters:</a:t>
            </a:r>
            <a:endParaRPr lang="en-US" altLang="zh-CN" sz="2000" dirty="0"/>
          </a:p>
          <a:p>
            <a:r>
              <a:rPr lang="en-US" altLang="zh-CN" sz="2000" i="1" dirty="0"/>
              <a:t>path</a:t>
            </a:r>
            <a:r>
              <a:rPr lang="en-US" altLang="zh-CN" sz="2000" dirty="0"/>
              <a:t>: The file path of the blast </a:t>
            </a:r>
            <a:r>
              <a:rPr lang="en-US" altLang="zh-CN" sz="2000" dirty="0" smtClean="0"/>
              <a:t>output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2880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/>
              <a:t>Public Shared Function </a:t>
            </a:r>
            <a:r>
              <a:rPr lang="en-US" altLang="zh-CN" sz="2000" b="1" dirty="0" err="1"/>
              <a:t>TryParseUltraLarge</a:t>
            </a:r>
            <a:r>
              <a:rPr lang="en-US" altLang="zh-CN" sz="2000" dirty="0"/>
              <a:t>(</a:t>
            </a:r>
            <a:r>
              <a:rPr lang="en-US" altLang="zh-CN" sz="2000" i="1" dirty="0"/>
              <a:t>Path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String, </a:t>
            </a:r>
            <a:r>
              <a:rPr lang="en-US" altLang="zh-CN" sz="2000" dirty="0"/>
              <a:t>Optional </a:t>
            </a:r>
            <a:r>
              <a:rPr lang="en-US" altLang="zh-CN" sz="2000" i="1" dirty="0"/>
              <a:t>CHUNK_SIZE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Long</a:t>
            </a:r>
            <a:r>
              <a:rPr lang="en-US" altLang="zh-CN" sz="2000" dirty="0"/>
              <a:t> = 70254592</a:t>
            </a:r>
            <a:r>
              <a:rPr lang="en-US" altLang="zh-CN" sz="2000" b="1" dirty="0"/>
              <a:t>, </a:t>
            </a:r>
            <a:r>
              <a:rPr lang="en-US" altLang="zh-CN" sz="2000" dirty="0"/>
              <a:t>Optional </a:t>
            </a:r>
            <a:r>
              <a:rPr lang="en-US" altLang="zh-CN" sz="2000" i="1" dirty="0"/>
              <a:t>Encoding</a:t>
            </a:r>
            <a:r>
              <a:rPr lang="en-US" altLang="zh-CN" sz="2000" dirty="0"/>
              <a:t> As </a:t>
            </a:r>
            <a:r>
              <a:rPr lang="en-US" altLang="zh-CN" sz="2000" b="1" dirty="0" err="1"/>
              <a:t>System</a:t>
            </a:r>
            <a:r>
              <a:rPr lang="en-US" altLang="zh-CN" sz="2000" dirty="0" err="1"/>
              <a:t>.</a:t>
            </a:r>
            <a:r>
              <a:rPr lang="en-US" altLang="zh-CN" sz="2000" b="1" dirty="0" err="1"/>
              <a:t>Text</a:t>
            </a:r>
            <a:r>
              <a:rPr lang="en-US" altLang="zh-CN" sz="2000" dirty="0" err="1"/>
              <a:t>.</a:t>
            </a:r>
            <a:r>
              <a:rPr lang="en-US" altLang="zh-CN" sz="2000" b="1" dirty="0" err="1"/>
              <a:t>Encoding</a:t>
            </a:r>
            <a:r>
              <a:rPr lang="en-US" altLang="zh-CN" sz="2000" dirty="0"/>
              <a:t> = Nothing</a:t>
            </a:r>
            <a:r>
              <a:rPr lang="en-US" altLang="zh-CN" sz="2000" b="1" dirty="0"/>
              <a:t>, </a:t>
            </a:r>
            <a:r>
              <a:rPr lang="en-US" altLang="zh-CN" sz="2000" dirty="0"/>
              <a:t>Optional </a:t>
            </a:r>
            <a:r>
              <a:rPr lang="en-US" altLang="zh-CN" sz="2000" i="1" dirty="0" err="1"/>
              <a:t>num_threads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Integer</a:t>
            </a:r>
            <a:r>
              <a:rPr lang="en-US" altLang="zh-CN" sz="2000" dirty="0"/>
              <a:t> = 16) As </a:t>
            </a:r>
            <a:r>
              <a:rPr lang="en-US" altLang="zh-CN" sz="2000" b="1" dirty="0"/>
              <a:t>LANS</a:t>
            </a:r>
            <a:r>
              <a:rPr lang="en-US" altLang="zh-CN" sz="2000" dirty="0"/>
              <a:t>.</a:t>
            </a:r>
            <a:r>
              <a:rPr lang="en-US" altLang="zh-CN" sz="2000" b="1" dirty="0"/>
              <a:t>SystemsBiology</a:t>
            </a:r>
            <a:r>
              <a:rPr lang="en-US" altLang="zh-CN" sz="2000" dirty="0"/>
              <a:t>.</a:t>
            </a:r>
            <a:r>
              <a:rPr lang="en-US" altLang="zh-CN" sz="2000" b="1" dirty="0"/>
              <a:t>NCBI</a:t>
            </a:r>
            <a:r>
              <a:rPr lang="en-US" altLang="zh-CN" sz="2000" dirty="0"/>
              <a:t>.</a:t>
            </a:r>
            <a:r>
              <a:rPr lang="en-US" altLang="zh-CN" sz="2000" b="1" dirty="0"/>
              <a:t>Extensions</a:t>
            </a:r>
            <a:r>
              <a:rPr lang="en-US" altLang="zh-CN" sz="2000" dirty="0"/>
              <a:t>.</a:t>
            </a:r>
            <a:r>
              <a:rPr lang="en-US" altLang="zh-CN" sz="2000" b="1" dirty="0"/>
              <a:t>LocalBLAST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BLASTOutput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BlastPlus</a:t>
            </a:r>
            <a:r>
              <a:rPr lang="en-US" altLang="zh-CN" sz="2000" dirty="0"/>
              <a:t>.</a:t>
            </a:r>
            <a:r>
              <a:rPr lang="en-US" altLang="zh-CN" sz="2000" b="1" dirty="0"/>
              <a:t>v228</a:t>
            </a:r>
            <a:endParaRPr lang="en-US" altLang="zh-CN" sz="2000" dirty="0"/>
          </a:p>
          <a:p>
            <a:r>
              <a:rPr lang="en-US" altLang="zh-CN" sz="2000" dirty="0"/>
              <a:t>     </a:t>
            </a:r>
          </a:p>
          <a:p>
            <a:r>
              <a:rPr lang="en-US" altLang="zh-CN" sz="2000" b="1" dirty="0"/>
              <a:t>Summary:</a:t>
            </a:r>
            <a:endParaRPr lang="en-US" altLang="zh-CN" sz="2000" dirty="0"/>
          </a:p>
          <a:p>
            <a:r>
              <a:rPr lang="en-US" altLang="zh-CN" sz="2000" dirty="0"/>
              <a:t>Dealing with the file size large than 2GB.(</a:t>
            </a:r>
            <a:r>
              <a:rPr lang="zh-CN" altLang="en-US" sz="2000" dirty="0"/>
              <a:t>当</a:t>
            </a:r>
            <a:r>
              <a:rPr lang="en-US" altLang="zh-CN" sz="2000" dirty="0"/>
              <a:t>Blast</a:t>
            </a:r>
            <a:r>
              <a:rPr lang="zh-CN" altLang="en-US" sz="2000" dirty="0"/>
              <a:t>日志文件的大小大于</a:t>
            </a:r>
            <a:r>
              <a:rPr lang="en-US" altLang="zh-CN" sz="2000" dirty="0"/>
              <a:t>100M</a:t>
            </a:r>
            <a:r>
              <a:rPr lang="zh-CN" altLang="en-US" sz="2000" dirty="0"/>
              <a:t>的时候，可以使用这个方法进行加载</a:t>
            </a:r>
            <a:r>
              <a:rPr lang="en-US" altLang="zh-CN" sz="2000" dirty="0"/>
              <a:t>)</a:t>
            </a:r>
            <a:endParaRPr lang="zh-CN" altLang="en-US" sz="2000" dirty="0"/>
          </a:p>
          <a:p>
            <a:endParaRPr lang="zh-CN" altLang="en-US" sz="2000" dirty="0"/>
          </a:p>
          <a:p>
            <a:r>
              <a:rPr lang="en-US" altLang="zh-CN" sz="2000" b="1" dirty="0"/>
              <a:t>Parameters:</a:t>
            </a:r>
            <a:endParaRPr lang="en-US" altLang="zh-CN" sz="2000" dirty="0"/>
          </a:p>
          <a:p>
            <a:r>
              <a:rPr lang="en-US" altLang="zh-CN" sz="2000" i="1" dirty="0"/>
              <a:t>Path</a:t>
            </a:r>
            <a:r>
              <a:rPr lang="en-US" altLang="zh-CN" sz="2000" dirty="0"/>
              <a:t>: File path of the blast output file.</a:t>
            </a:r>
          </a:p>
          <a:p>
            <a:r>
              <a:rPr lang="en-US" altLang="zh-CN" sz="2000" i="1" dirty="0"/>
              <a:t>CHUNK_SIZE</a:t>
            </a:r>
            <a:r>
              <a:rPr lang="en-US" altLang="zh-CN" sz="2000" dirty="0"/>
              <a:t>: The parameter unit for this value is Byte, so you need to multiply the 1024*1024 to get a MB level value. It seems 768MB possibly is the up bound of the Utf8.GetString function. default is </a:t>
            </a:r>
            <a:r>
              <a:rPr lang="en-US" altLang="zh-CN" sz="2000" dirty="0" smtClean="0"/>
              <a:t>64MB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9710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Parsing the blastn output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Public Shared Function </a:t>
            </a:r>
            <a:r>
              <a:rPr lang="en-US" altLang="zh-CN" sz="2000" b="1" dirty="0" err="1"/>
              <a:t>TryParseBlastnOutput</a:t>
            </a:r>
            <a:r>
              <a:rPr lang="en-US" altLang="zh-CN" sz="2000" dirty="0"/>
              <a:t>(</a:t>
            </a:r>
            <a:r>
              <a:rPr lang="en-US" altLang="zh-CN" sz="2000" i="1" dirty="0"/>
              <a:t>Path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String</a:t>
            </a:r>
            <a:r>
              <a:rPr lang="en-US" altLang="zh-CN" sz="2000" dirty="0"/>
              <a:t>) As </a:t>
            </a:r>
            <a:r>
              <a:rPr lang="en-US" altLang="zh-CN" sz="2000" b="1" dirty="0"/>
              <a:t>LANS</a:t>
            </a:r>
            <a:r>
              <a:rPr lang="en-US" altLang="zh-CN" sz="2000" dirty="0"/>
              <a:t>.</a:t>
            </a:r>
            <a:r>
              <a:rPr lang="en-US" altLang="zh-CN" sz="2000" b="1" dirty="0"/>
              <a:t>SystemsBiology</a:t>
            </a:r>
            <a:r>
              <a:rPr lang="en-US" altLang="zh-CN" sz="2000" dirty="0"/>
              <a:t>.</a:t>
            </a:r>
            <a:r>
              <a:rPr lang="en-US" altLang="zh-CN" sz="2000" b="1" dirty="0"/>
              <a:t>NCBI</a:t>
            </a:r>
            <a:r>
              <a:rPr lang="en-US" altLang="zh-CN" sz="2000" dirty="0"/>
              <a:t>.</a:t>
            </a:r>
            <a:r>
              <a:rPr lang="en-US" altLang="zh-CN" sz="2000" b="1" dirty="0"/>
              <a:t>Extensions</a:t>
            </a:r>
            <a:r>
              <a:rPr lang="en-US" altLang="zh-CN" sz="2000" dirty="0"/>
              <a:t>.</a:t>
            </a:r>
            <a:r>
              <a:rPr lang="en-US" altLang="zh-CN" sz="2000" b="1" dirty="0"/>
              <a:t>LocalBLAST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BLASTOutput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BlastPlus</a:t>
            </a:r>
            <a:r>
              <a:rPr lang="en-US" altLang="zh-CN" sz="2000" dirty="0"/>
              <a:t>.</a:t>
            </a:r>
            <a:r>
              <a:rPr lang="en-US" altLang="zh-CN" sz="2000" b="1" dirty="0"/>
              <a:t>v228</a:t>
            </a:r>
            <a:endParaRPr lang="en-US" altLang="zh-CN" sz="2000" dirty="0"/>
          </a:p>
          <a:p>
            <a:r>
              <a:rPr lang="en-US" altLang="zh-CN" sz="2000" dirty="0"/>
              <a:t>     </a:t>
            </a:r>
          </a:p>
          <a:p>
            <a:r>
              <a:rPr lang="en-US" altLang="zh-CN" sz="2000" b="1" dirty="0"/>
              <a:t>Summary:</a:t>
            </a:r>
            <a:endParaRPr lang="en-US" altLang="zh-CN" sz="2000" dirty="0"/>
          </a:p>
          <a:p>
            <a:r>
              <a:rPr lang="en-US" altLang="zh-CN" sz="2000" dirty="0"/>
              <a:t>Load the blastn output data.(</a:t>
            </a:r>
            <a:r>
              <a:rPr lang="zh-CN" altLang="en-US" sz="2000" dirty="0"/>
              <a:t>读取</a:t>
            </a:r>
            <a:r>
              <a:rPr lang="en-US" altLang="zh-CN" sz="2000" dirty="0"/>
              <a:t>blastn</a:t>
            </a:r>
            <a:r>
              <a:rPr lang="zh-CN" altLang="en-US" sz="2000" dirty="0"/>
              <a:t>日志输出的数据</a:t>
            </a:r>
            <a:r>
              <a:rPr lang="en-US" altLang="zh-CN" sz="2000" dirty="0"/>
              <a:t>.)</a:t>
            </a:r>
            <a:endParaRPr lang="zh-CN" altLang="en-US" sz="2000" dirty="0"/>
          </a:p>
          <a:p>
            <a:endParaRPr lang="zh-CN" altLang="en-US" sz="2000" dirty="0"/>
          </a:p>
          <a:p>
            <a:r>
              <a:rPr lang="en-US" altLang="zh-CN" sz="2000" b="1" dirty="0"/>
              <a:t>Parameters:</a:t>
            </a:r>
            <a:endParaRPr lang="en-US" altLang="zh-CN" sz="2000" dirty="0"/>
          </a:p>
          <a:p>
            <a:r>
              <a:rPr lang="en-US" altLang="zh-CN" sz="2000" i="1" dirty="0"/>
              <a:t>Path</a:t>
            </a:r>
            <a:r>
              <a:rPr lang="en-US" altLang="zh-CN" sz="2000" dirty="0"/>
              <a:t>: The blastn output file path.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6341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Parsing the </a:t>
            </a:r>
            <a:r>
              <a:rPr lang="en-US" altLang="zh-CN" dirty="0" err="1" smtClean="0"/>
              <a:t>blastx</a:t>
            </a:r>
            <a:r>
              <a:rPr lang="en-US" altLang="zh-CN" dirty="0" smtClean="0"/>
              <a:t> </a:t>
            </a:r>
            <a:r>
              <a:rPr lang="en-US" altLang="zh-CN" dirty="0"/>
              <a:t>output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538718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LANS.SystemsBiology.NCBI.Extensions.LocalBLAST.BLASTOutput.BlastPlus.BlastX.v228_BlastX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en-US" altLang="zh-CN" sz="2000" dirty="0"/>
              <a:t>Public Shared Function </a:t>
            </a:r>
            <a:r>
              <a:rPr lang="en-US" altLang="zh-CN" sz="2000" b="1" dirty="0" err="1"/>
              <a:t>TryParseOutput</a:t>
            </a:r>
            <a:r>
              <a:rPr lang="en-US" altLang="zh-CN" sz="2000" dirty="0"/>
              <a:t>(</a:t>
            </a:r>
            <a:r>
              <a:rPr lang="en-US" altLang="zh-CN" sz="2000" i="1" dirty="0"/>
              <a:t>Path</a:t>
            </a:r>
            <a:r>
              <a:rPr lang="en-US" altLang="zh-CN" sz="2000" dirty="0"/>
              <a:t> As </a:t>
            </a:r>
            <a:r>
              <a:rPr lang="en-US" altLang="zh-CN" sz="2000" b="1" dirty="0"/>
              <a:t>String</a:t>
            </a:r>
            <a:r>
              <a:rPr lang="en-US" altLang="zh-CN" sz="2000" dirty="0"/>
              <a:t>) As </a:t>
            </a:r>
            <a:r>
              <a:rPr lang="en-US" altLang="zh-CN" sz="2000" b="1" dirty="0"/>
              <a:t>LANS</a:t>
            </a:r>
            <a:r>
              <a:rPr lang="en-US" altLang="zh-CN" sz="2000" dirty="0"/>
              <a:t>.</a:t>
            </a:r>
            <a:r>
              <a:rPr lang="en-US" altLang="zh-CN" sz="2000" b="1" dirty="0"/>
              <a:t>SystemsBiology</a:t>
            </a:r>
            <a:r>
              <a:rPr lang="en-US" altLang="zh-CN" sz="2000" dirty="0"/>
              <a:t>.</a:t>
            </a:r>
            <a:r>
              <a:rPr lang="en-US" altLang="zh-CN" sz="2000" b="1" dirty="0"/>
              <a:t>NCBI</a:t>
            </a:r>
            <a:r>
              <a:rPr lang="en-US" altLang="zh-CN" sz="2000" dirty="0"/>
              <a:t>.</a:t>
            </a:r>
            <a:r>
              <a:rPr lang="en-US" altLang="zh-CN" sz="2000" b="1" dirty="0"/>
              <a:t>Extensions</a:t>
            </a:r>
            <a:r>
              <a:rPr lang="en-US" altLang="zh-CN" sz="2000" dirty="0"/>
              <a:t>.</a:t>
            </a:r>
            <a:r>
              <a:rPr lang="en-US" altLang="zh-CN" sz="2000" b="1" dirty="0"/>
              <a:t>LocalBLAST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BLASTOutput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BlastPlus</a:t>
            </a:r>
            <a:r>
              <a:rPr lang="en-US" altLang="zh-CN" sz="2000" dirty="0"/>
              <a:t>.</a:t>
            </a:r>
            <a:r>
              <a:rPr lang="en-US" altLang="zh-CN" sz="2000" b="1" dirty="0"/>
              <a:t>BlastX</a:t>
            </a:r>
            <a:r>
              <a:rPr lang="en-US" altLang="zh-CN" sz="2000" dirty="0"/>
              <a:t>.</a:t>
            </a:r>
            <a:r>
              <a:rPr lang="en-US" altLang="zh-CN" sz="2000" b="1" dirty="0"/>
              <a:t>v228_BlastX</a:t>
            </a:r>
            <a:endParaRPr lang="en-US" altLang="zh-CN" sz="2000" dirty="0"/>
          </a:p>
          <a:p>
            <a:r>
              <a:rPr lang="en-US" altLang="zh-CN" sz="2000" dirty="0"/>
              <a:t>     </a:t>
            </a:r>
          </a:p>
          <a:p>
            <a:r>
              <a:rPr lang="en-US" altLang="zh-CN" sz="2000" b="1" dirty="0"/>
              <a:t>Summary:</a:t>
            </a:r>
            <a:endParaRPr lang="en-US" altLang="zh-CN" sz="2000" dirty="0"/>
          </a:p>
          <a:p>
            <a:r>
              <a:rPr lang="en-US" altLang="zh-CN" sz="2000" dirty="0"/>
              <a:t>Try load the </a:t>
            </a:r>
            <a:r>
              <a:rPr lang="en-US" altLang="zh-CN" sz="2000" dirty="0" err="1"/>
              <a:t>blastx</a:t>
            </a:r>
            <a:r>
              <a:rPr lang="en-US" altLang="zh-CN" sz="2000" dirty="0"/>
              <a:t> output file data.(</a:t>
            </a:r>
            <a:r>
              <a:rPr lang="zh-CN" altLang="en-US" sz="2000" dirty="0"/>
              <a:t>尝试使用这个方法来加载</a:t>
            </a:r>
            <a:r>
              <a:rPr lang="en-US" altLang="zh-CN" sz="2000" dirty="0" err="1"/>
              <a:t>blastx</a:t>
            </a:r>
            <a:r>
              <a:rPr lang="zh-CN" altLang="en-US" sz="2000" dirty="0"/>
              <a:t>的输出数据</a:t>
            </a:r>
            <a:r>
              <a:rPr lang="en-US" altLang="zh-CN" sz="2000" dirty="0"/>
              <a:t>)</a:t>
            </a:r>
            <a:endParaRPr lang="zh-CN" altLang="en-US" sz="2000" dirty="0"/>
          </a:p>
          <a:p>
            <a:endParaRPr lang="zh-CN" altLang="en-US" sz="2000" dirty="0"/>
          </a:p>
          <a:p>
            <a:r>
              <a:rPr lang="en-US" altLang="zh-CN" sz="2000" b="1" dirty="0"/>
              <a:t>Parameters:</a:t>
            </a:r>
            <a:endParaRPr lang="en-US" altLang="zh-CN" sz="2000" dirty="0"/>
          </a:p>
          <a:p>
            <a:r>
              <a:rPr lang="en-US" altLang="zh-CN" sz="2000" i="1" dirty="0"/>
              <a:t>Path</a:t>
            </a:r>
            <a:r>
              <a:rPr lang="en-US" altLang="zh-CN" sz="2000" dirty="0"/>
              <a:t>: The file path of the </a:t>
            </a:r>
            <a:r>
              <a:rPr lang="en-US" altLang="zh-CN" sz="2000" dirty="0" err="1"/>
              <a:t>blastx</a:t>
            </a:r>
            <a:r>
              <a:rPr lang="en-US" altLang="zh-CN" sz="2000" dirty="0"/>
              <a:t> output file.(</a:t>
            </a:r>
            <a:r>
              <a:rPr lang="en-US" altLang="zh-CN" sz="2000" dirty="0" err="1"/>
              <a:t>blastx</a:t>
            </a:r>
            <a:r>
              <a:rPr lang="zh-CN" altLang="en-US" sz="2000" dirty="0"/>
              <a:t>输出文件的文件路径</a:t>
            </a:r>
            <a:r>
              <a:rPr lang="en-US" altLang="zh-CN" sz="2000" dirty="0"/>
              <a:t>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4948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Read blast output code example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5334000"/>
            <a:ext cx="8712968" cy="11430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You can set up a break point running the program, then you can view the data structure visualization for the blast output from the VS </a:t>
            </a:r>
            <a:r>
              <a:rPr lang="en-US" altLang="zh-CN" sz="2000" dirty="0" err="1" smtClean="0"/>
              <a:t>IntelliTrace</a:t>
            </a:r>
            <a:r>
              <a:rPr lang="en-US" altLang="zh-CN" sz="2000" dirty="0" smtClean="0"/>
              <a:t> by point the mouse pointer on the variable.</a:t>
            </a:r>
            <a:endParaRPr lang="zh-CN" alt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8798879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093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Code Example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77" y="1219200"/>
            <a:ext cx="815107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24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Code Example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31" y="1219200"/>
            <a:ext cx="7091309" cy="507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02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Code Example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1" y="1447800"/>
            <a:ext cx="8401175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4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 Modules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6413433"/>
              </p:ext>
            </p:extLst>
          </p:nvPr>
        </p:nvGraphicFramePr>
        <p:xfrm>
          <a:off x="287242" y="2590800"/>
          <a:ext cx="8713788" cy="34798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14000"/>
                    </a:prstClr>
                  </a:outerShdw>
                </a:effectLst>
                <a:tableStyleId>{8FD4443E-F989-4FC4-A0C8-D5A2AF1F390B}</a:tableStyleId>
              </a:tblPr>
              <a:tblGrid>
                <a:gridCol w="5576094"/>
                <a:gridCol w="313769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Module Name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Description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LANS.SystemsBiology.Assembly.Components_v2.0_33.0.0.0__89845dcd8080cc91.dll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Module for reading the biological database</a:t>
                      </a:r>
                      <a:r>
                        <a:rPr lang="en-US" altLang="zh-CN" baseline="0" dirty="0" smtClean="0"/>
                        <a:t> and fasta file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LANS.SystemsBiology.NCBI.Extensions.dll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Batch local blast and blast output file parser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Microsoft.VisualBasic.Architecture.Framework_v3.0_22.0.76.201__8da45dcd8060cc9a.dll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The general application programming framework for VisualBasic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Microsoft.VisualBasic.DataVisualization.DocumentFormat.Csv.dll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The Excel document file support module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95400"/>
            <a:ext cx="8831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Before you going to analysis the local blast data, please make sure you have reference these </a:t>
            </a:r>
          </a:p>
          <a:p>
            <a:r>
              <a:rPr lang="en-US" altLang="zh-CN" dirty="0" smtClean="0"/>
              <a:t>modules into your program first. About how to make the reference in VisualBasic, please </a:t>
            </a:r>
          </a:p>
          <a:p>
            <a:r>
              <a:rPr lang="en-US" altLang="zh-CN" dirty="0" smtClean="0"/>
              <a:t>read the first session “</a:t>
            </a:r>
            <a:r>
              <a:rPr lang="en-US" altLang="zh-CN" dirty="0"/>
              <a:t>VisualBasic Programming</a:t>
            </a:r>
            <a:r>
              <a:rPr lang="en-US" altLang="zh-CN" dirty="0" smtClean="0"/>
              <a:t>” for reference.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664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Export the besthit from blastp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5539582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When you have load the blastp output from a file, then you can just simply export the besthit from the output:</a:t>
            </a:r>
          </a:p>
          <a:p>
            <a:endParaRPr lang="en-US" altLang="zh-CN" sz="1800" dirty="0"/>
          </a:p>
          <a:p>
            <a:r>
              <a:rPr lang="en-US" altLang="zh-CN" sz="1800" dirty="0"/>
              <a:t>Public Overrides Function </a:t>
            </a:r>
            <a:r>
              <a:rPr lang="en-US" altLang="zh-CN" sz="1800" b="1" dirty="0" err="1"/>
              <a:t>ExportAllBestHist</a:t>
            </a:r>
            <a:r>
              <a:rPr lang="en-US" altLang="zh-CN" sz="1800" dirty="0"/>
              <a:t>() As </a:t>
            </a:r>
            <a:r>
              <a:rPr lang="en-US" altLang="zh-CN" sz="1800" b="1" u="sng" dirty="0"/>
              <a:t>LANS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SystemsBiology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NCBI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Extensions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LocalBLAST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Application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BBH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BestHit</a:t>
            </a:r>
            <a:r>
              <a:rPr lang="en-US" altLang="zh-CN" sz="1800" u="sng" dirty="0"/>
              <a:t>()</a:t>
            </a:r>
          </a:p>
          <a:p>
            <a:endParaRPr lang="en-US" altLang="zh-CN" sz="1800" b="1" u="sng" dirty="0" smtClean="0"/>
          </a:p>
          <a:p>
            <a:r>
              <a:rPr lang="en-US" altLang="zh-CN" sz="1800" b="1" u="sng" dirty="0" smtClean="0"/>
              <a:t>Summary</a:t>
            </a:r>
            <a:r>
              <a:rPr lang="en-US" altLang="zh-CN" sz="1800" b="1" u="sng" dirty="0"/>
              <a:t>:</a:t>
            </a:r>
            <a:endParaRPr lang="en-US" altLang="zh-CN" sz="1800" u="sng" dirty="0"/>
          </a:p>
          <a:p>
            <a:r>
              <a:rPr lang="zh-CN" altLang="en-US" sz="1800" u="sng" dirty="0"/>
              <a:t>导出所有的单项</a:t>
            </a:r>
            <a:r>
              <a:rPr lang="zh-CN" altLang="en-US" sz="1800" u="sng" dirty="0" smtClean="0"/>
              <a:t>最佳</a:t>
            </a:r>
            <a:endParaRPr lang="en-US" altLang="zh-CN" sz="1800" u="sng" dirty="0" smtClean="0"/>
          </a:p>
          <a:p>
            <a:endParaRPr lang="en-US" altLang="zh-CN" sz="1800" u="sng" dirty="0" smtClean="0"/>
          </a:p>
          <a:p>
            <a:endParaRPr lang="en-US" altLang="zh-CN" sz="1800" u="sng" dirty="0" smtClean="0"/>
          </a:p>
          <a:p>
            <a:endParaRPr lang="en-US" altLang="zh-CN" sz="1800" u="sng" dirty="0"/>
          </a:p>
          <a:p>
            <a:r>
              <a:rPr lang="en-US" altLang="zh-CN" sz="1800" dirty="0"/>
              <a:t>Public Overrides Function </a:t>
            </a:r>
            <a:r>
              <a:rPr lang="en-US" altLang="zh-CN" sz="1800" b="1" dirty="0" err="1"/>
              <a:t>ExportBestHit</a:t>
            </a:r>
            <a:r>
              <a:rPr lang="en-US" altLang="zh-CN" sz="1800" dirty="0"/>
              <a:t>() As </a:t>
            </a:r>
            <a:r>
              <a:rPr lang="en-US" altLang="zh-CN" sz="1800" b="1" u="sng" dirty="0"/>
              <a:t>LANS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SystemsBiology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NCBI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Extensions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LocalBLAST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Application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BBH</a:t>
            </a:r>
            <a:r>
              <a:rPr lang="en-US" altLang="zh-CN" sz="1800" u="sng" dirty="0"/>
              <a:t>.</a:t>
            </a:r>
            <a:r>
              <a:rPr lang="en-US" altLang="zh-CN" sz="1800" b="1" u="sng" dirty="0"/>
              <a:t>BestHit</a:t>
            </a:r>
            <a:r>
              <a:rPr lang="en-US" altLang="zh-CN" sz="1800" u="sng" dirty="0"/>
              <a:t>()</a:t>
            </a:r>
          </a:p>
          <a:p>
            <a:endParaRPr lang="en-US" altLang="zh-CN" sz="1800" b="1" u="sng" dirty="0" smtClean="0"/>
          </a:p>
          <a:p>
            <a:r>
              <a:rPr lang="en-US" altLang="zh-CN" sz="1800" b="1" u="sng" dirty="0" smtClean="0"/>
              <a:t>Summary</a:t>
            </a:r>
            <a:r>
              <a:rPr lang="en-US" altLang="zh-CN" sz="1800" b="1" u="sng" dirty="0"/>
              <a:t>:</a:t>
            </a:r>
            <a:endParaRPr lang="en-US" altLang="zh-CN" sz="1800" u="sng" dirty="0"/>
          </a:p>
          <a:p>
            <a:r>
              <a:rPr lang="zh-CN" altLang="en-US" sz="1800" u="sng" dirty="0"/>
              <a:t>从本日志文件之中导出</a:t>
            </a:r>
            <a:r>
              <a:rPr lang="en-US" altLang="zh-CN" sz="1800" u="sng" dirty="0" err="1"/>
              <a:t>BestHit</a:t>
            </a:r>
            <a:r>
              <a:rPr lang="zh-CN" altLang="en-US" sz="1800" u="sng" dirty="0"/>
              <a:t>表格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7704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Code Example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6477000" cy="258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9" y="5241898"/>
            <a:ext cx="6477000" cy="67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3886200"/>
            <a:ext cx="83731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The Besthit cutoff conditions is Identities &gt;= 0.15 and </a:t>
            </a:r>
            <a:r>
              <a:rPr lang="en-US" altLang="zh-CN" dirty="0" err="1" smtClean="0"/>
              <a:t>QueryLength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LengthQuery</a:t>
            </a:r>
            <a:r>
              <a:rPr lang="en-US" altLang="zh-CN" dirty="0" smtClean="0"/>
              <a:t>&gt;= 0.5,</a:t>
            </a:r>
          </a:p>
          <a:p>
            <a:r>
              <a:rPr lang="en-US" altLang="zh-CN" dirty="0" smtClean="0"/>
              <a:t>The </a:t>
            </a:r>
            <a:r>
              <a:rPr lang="en-US" altLang="zh-CN" dirty="0" err="1" smtClean="0"/>
              <a:t>ExportAllBesthit</a:t>
            </a:r>
            <a:r>
              <a:rPr lang="en-US" altLang="zh-CN" dirty="0" smtClean="0"/>
              <a:t> function will export all of the subject hits from a query if it match </a:t>
            </a:r>
          </a:p>
          <a:p>
            <a:r>
              <a:rPr lang="en-US" altLang="zh-CN" dirty="0" smtClean="0"/>
              <a:t>the besthit condition. So that as you can see, the excel variable have more than on </a:t>
            </a:r>
          </a:p>
          <a:p>
            <a:r>
              <a:rPr lang="en-US" altLang="zh-CN" dirty="0" smtClean="0"/>
              <a:t>records was exported.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5927307"/>
            <a:ext cx="6775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The </a:t>
            </a:r>
            <a:r>
              <a:rPr lang="en-US" altLang="zh-CN" dirty="0" err="1" smtClean="0"/>
              <a:t>ExportBesthit</a:t>
            </a:r>
            <a:r>
              <a:rPr lang="en-US" altLang="zh-CN" dirty="0" smtClean="0"/>
              <a:t> function using the same filtering condition with the </a:t>
            </a:r>
          </a:p>
          <a:p>
            <a:r>
              <a:rPr lang="en-US" altLang="zh-CN" dirty="0" err="1" smtClean="0"/>
              <a:t>ExportAllBesthit</a:t>
            </a:r>
            <a:r>
              <a:rPr lang="en-US" altLang="zh-CN" dirty="0" smtClean="0"/>
              <a:t> function, But it just export one record, which is the </a:t>
            </a:r>
          </a:p>
          <a:p>
            <a:r>
              <a:rPr lang="en-US" altLang="zh-CN" dirty="0" smtClean="0"/>
              <a:t>top best one.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00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Export the BBH result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Usually we are using BBH method to finds the orthologous gene for a genome. The methods for export the BBH result can be found at module:</a:t>
            </a:r>
          </a:p>
          <a:p>
            <a:endParaRPr lang="en-US" altLang="zh-CN" dirty="0"/>
          </a:p>
          <a:p>
            <a:r>
              <a:rPr lang="en-US" altLang="zh-CN" dirty="0"/>
              <a:t>LANS.SystemsBiology.NCBI.Extensions.LocalBLAST.Application.BBH.BBHParser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7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Code Example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38" y="1066800"/>
            <a:ext cx="853790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14993" y="4038600"/>
            <a:ext cx="36290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The BBH method required two direction blastp </a:t>
            </a:r>
          </a:p>
          <a:p>
            <a:r>
              <a:rPr lang="en-US" altLang="zh-CN" sz="1400" dirty="0" smtClean="0"/>
              <a:t>alignment result, one direction is query to the </a:t>
            </a:r>
          </a:p>
          <a:p>
            <a:r>
              <a:rPr lang="en-US" altLang="zh-CN" sz="1400" dirty="0" smtClean="0"/>
              <a:t>subject, another direction is the subject to the </a:t>
            </a:r>
          </a:p>
          <a:p>
            <a:r>
              <a:rPr lang="en-US" altLang="zh-CN" sz="1400" dirty="0" smtClean="0"/>
              <a:t>query.</a:t>
            </a:r>
            <a:endParaRPr lang="zh-CN" alt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381000" y="1627553"/>
            <a:ext cx="8505806" cy="9632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Arrow Connector 7"/>
          <p:cNvCxnSpPr>
            <a:stCxn id="7" idx="2"/>
            <a:endCxn id="4" idx="0"/>
          </p:cNvCxnSpPr>
          <p:nvPr/>
        </p:nvCxnSpPr>
        <p:spPr>
          <a:xfrm>
            <a:off x="4633903" y="2590800"/>
            <a:ext cx="2695594" cy="1447800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66083" y="2743200"/>
            <a:ext cx="3139117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6200" y="5105400"/>
            <a:ext cx="3181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Then using the </a:t>
            </a:r>
            <a:r>
              <a:rPr lang="en-US" altLang="zh-CN" sz="1400" dirty="0" err="1" smtClean="0"/>
              <a:t>ExportBesthit</a:t>
            </a:r>
            <a:r>
              <a:rPr lang="en-US" altLang="zh-CN" sz="1400" dirty="0" smtClean="0"/>
              <a:t> function to </a:t>
            </a:r>
          </a:p>
          <a:p>
            <a:r>
              <a:rPr lang="en-US" altLang="zh-CN" sz="1400" dirty="0" smtClean="0"/>
              <a:t>export the top besthit for each direction</a:t>
            </a:r>
            <a:endParaRPr lang="zh-CN" altLang="en-US" sz="1400" dirty="0"/>
          </a:p>
        </p:txBody>
      </p:sp>
      <p:cxnSp>
        <p:nvCxnSpPr>
          <p:cNvPr id="13" name="Straight Arrow Connector 12"/>
          <p:cNvCxnSpPr>
            <a:stCxn id="11" idx="2"/>
            <a:endCxn id="12" idx="0"/>
          </p:cNvCxnSpPr>
          <p:nvPr/>
        </p:nvCxnSpPr>
        <p:spPr>
          <a:xfrm flipH="1">
            <a:off x="1667084" y="3429000"/>
            <a:ext cx="268558" cy="1676400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97338" y="6019800"/>
            <a:ext cx="7607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Finally we have the orthologous genes between two genomes with just 3 steps</a:t>
            </a:r>
            <a:endParaRPr lang="zh-CN" altLang="en-US" dirty="0"/>
          </a:p>
        </p:txBody>
      </p:sp>
      <p:sp>
        <p:nvSpPr>
          <p:cNvPr id="22" name="Rectangle 21"/>
          <p:cNvSpPr/>
          <p:nvPr/>
        </p:nvSpPr>
        <p:spPr>
          <a:xfrm>
            <a:off x="381000" y="3581400"/>
            <a:ext cx="72390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Straight Arrow Connector 22"/>
          <p:cNvCxnSpPr>
            <a:stCxn id="22" idx="2"/>
            <a:endCxn id="19" idx="0"/>
          </p:cNvCxnSpPr>
          <p:nvPr/>
        </p:nvCxnSpPr>
        <p:spPr>
          <a:xfrm>
            <a:off x="4000500" y="4267200"/>
            <a:ext cx="668" cy="1752600"/>
          </a:xfrm>
          <a:prstGeom prst="straightConnector1">
            <a:avLst/>
          </a:prstGeom>
          <a:ln w="476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81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6501161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31" y="4191000"/>
            <a:ext cx="6477000" cy="1816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366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12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Command line of Blast+ application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You always can get the help from blast+ program using the following command:</a:t>
            </a:r>
          </a:p>
          <a:p>
            <a:r>
              <a:rPr lang="en-US" altLang="zh-CN" sz="2000" dirty="0" smtClean="0"/>
              <a:t>&lt;</a:t>
            </a:r>
            <a:r>
              <a:rPr lang="en-US" altLang="zh-CN" sz="2000" dirty="0" err="1" smtClean="0"/>
              <a:t>Blast_program</a:t>
            </a:r>
            <a:r>
              <a:rPr lang="en-US" altLang="zh-CN" sz="2000" dirty="0" smtClean="0"/>
              <a:t>&gt; -help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For example, you can get help from blastp program, then you just need input the command in terminal </a:t>
            </a:r>
          </a:p>
          <a:p>
            <a:r>
              <a:rPr lang="en-US" altLang="zh-CN" sz="2000" dirty="0" smtClean="0"/>
              <a:t>Blastp –help</a:t>
            </a:r>
          </a:p>
          <a:p>
            <a:r>
              <a:rPr lang="en-US" altLang="zh-CN" sz="2000" dirty="0" smtClean="0"/>
              <a:t>Then the blastp program will list all of its command help for you.</a:t>
            </a:r>
            <a:endParaRPr lang="zh-CN" alt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76400"/>
            <a:ext cx="4936065" cy="300545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29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Invoke the local blast in VisualBasic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302498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One localblast process includes 2 steps:</a:t>
            </a:r>
          </a:p>
          <a:p>
            <a:endParaRPr lang="en-US" altLang="zh-CN" sz="2000" dirty="0" smtClean="0"/>
          </a:p>
          <a:p>
            <a:r>
              <a:rPr lang="en-US" altLang="zh-CN" sz="2000" b="1" dirty="0" smtClean="0"/>
              <a:t>1. format subject database</a:t>
            </a:r>
          </a:p>
          <a:p>
            <a:r>
              <a:rPr lang="en-US" altLang="zh-CN" sz="2000" dirty="0" err="1" smtClean="0"/>
              <a:t>makeblastdb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-</a:t>
            </a:r>
            <a:r>
              <a:rPr lang="en-US" altLang="zh-CN" sz="2000" dirty="0" err="1"/>
              <a:t>dbtype</a:t>
            </a:r>
            <a:r>
              <a:rPr lang="en-US" altLang="zh-CN" sz="2000" dirty="0"/>
              <a:t> </a:t>
            </a:r>
            <a:r>
              <a:rPr lang="en-US" altLang="zh-CN" sz="2000" dirty="0" err="1"/>
              <a:t>nucl</a:t>
            </a:r>
            <a:r>
              <a:rPr lang="en-US" altLang="zh-CN" sz="2000" dirty="0"/>
              <a:t>/</a:t>
            </a:r>
            <a:r>
              <a:rPr lang="en-US" altLang="zh-CN" sz="2000" dirty="0" err="1"/>
              <a:t>prot</a:t>
            </a:r>
            <a:r>
              <a:rPr lang="en-US" altLang="zh-CN" sz="2000" dirty="0"/>
              <a:t> -in “&lt;</a:t>
            </a:r>
            <a:r>
              <a:rPr lang="en-US" altLang="zh-CN" sz="2000" dirty="0" err="1"/>
              <a:t>fasta_file</a:t>
            </a:r>
            <a:r>
              <a:rPr lang="en-US" altLang="zh-CN" sz="2000" dirty="0" smtClean="0"/>
              <a:t>&gt;“</a:t>
            </a:r>
          </a:p>
          <a:p>
            <a:endParaRPr lang="zh-CN" altLang="en-US" sz="2000" dirty="0"/>
          </a:p>
          <a:p>
            <a:r>
              <a:rPr lang="en-US" altLang="zh-CN" sz="2000" b="1" dirty="0"/>
              <a:t>2. blast search</a:t>
            </a:r>
          </a:p>
          <a:p>
            <a:r>
              <a:rPr lang="en-US" altLang="zh-CN" sz="2000" dirty="0" smtClean="0"/>
              <a:t>blastp/blastn/</a:t>
            </a:r>
            <a:r>
              <a:rPr lang="en-US" altLang="zh-CN" sz="2000" dirty="0" err="1" smtClean="0"/>
              <a:t>blastx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-query “&lt;</a:t>
            </a:r>
            <a:r>
              <a:rPr lang="en-US" altLang="zh-CN" sz="2000" dirty="0" err="1"/>
              <a:t>query_fasta</a:t>
            </a:r>
            <a:r>
              <a:rPr lang="en-US" altLang="zh-CN" sz="2000" dirty="0"/>
              <a:t>&gt;" -</a:t>
            </a:r>
            <a:r>
              <a:rPr lang="en-US" altLang="zh-CN" sz="2000" dirty="0" err="1"/>
              <a:t>db</a:t>
            </a:r>
            <a:r>
              <a:rPr lang="en-US" altLang="zh-CN" sz="2000" dirty="0"/>
              <a:t> “&lt;</a:t>
            </a:r>
            <a:r>
              <a:rPr lang="en-US" altLang="zh-CN" sz="2000" dirty="0" err="1"/>
              <a:t>subject_fasta</a:t>
            </a:r>
            <a:r>
              <a:rPr lang="en-US" altLang="zh-CN" sz="2000" dirty="0"/>
              <a:t>&gt;" -evalue &lt;evalue&gt; -out “&lt;</a:t>
            </a:r>
            <a:r>
              <a:rPr lang="en-US" altLang="zh-CN" sz="2000" dirty="0" err="1"/>
              <a:t>output_file</a:t>
            </a:r>
            <a:r>
              <a:rPr lang="en-US" altLang="zh-CN" sz="2000" dirty="0"/>
              <a:t>&gt;" -</a:t>
            </a:r>
            <a:r>
              <a:rPr lang="en-US" altLang="zh-CN" sz="2000" dirty="0" err="1"/>
              <a:t>num_threads</a:t>
            </a:r>
            <a:r>
              <a:rPr lang="en-US" altLang="zh-CN" sz="2000" dirty="0"/>
              <a:t> &lt;</a:t>
            </a:r>
            <a:r>
              <a:rPr lang="en-US" altLang="zh-CN" sz="2000" dirty="0" err="1"/>
              <a:t>cpu_numbers</a:t>
            </a:r>
            <a:r>
              <a:rPr lang="en-US" altLang="zh-CN" sz="2000" dirty="0" smtClean="0"/>
              <a:t>&gt;</a:t>
            </a:r>
            <a:endParaRPr lang="zh-CN" altLang="en-US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355600" y="4855310"/>
            <a:ext cx="8432800" cy="1545490"/>
            <a:chOff x="228600" y="5257800"/>
            <a:chExt cx="8432800" cy="1545490"/>
          </a:xfrm>
          <a:effectLst/>
        </p:grpSpPr>
        <p:graphicFrame>
          <p:nvGraphicFramePr>
            <p:cNvPr id="7" name="Diagram 6"/>
            <p:cNvGraphicFramePr/>
            <p:nvPr>
              <p:extLst>
                <p:ext uri="{D42A27DB-BD31-4B8C-83A1-F6EECF244321}">
                  <p14:modId xmlns:p14="http://schemas.microsoft.com/office/powerpoint/2010/main" val="74398466"/>
                </p:ext>
              </p:extLst>
            </p:nvPr>
          </p:nvGraphicFramePr>
          <p:xfrm>
            <a:off x="228600" y="5257800"/>
            <a:ext cx="3962400" cy="609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Rectangle 7"/>
            <p:cNvSpPr/>
            <p:nvPr/>
          </p:nvSpPr>
          <p:spPr>
            <a:xfrm>
              <a:off x="3124200" y="6428151"/>
              <a:ext cx="2895600" cy="343877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Localblast Program</a:t>
              </a:r>
              <a:endParaRPr lang="zh-CN" altLang="en-US" dirty="0"/>
            </a:p>
          </p:txBody>
        </p:sp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val="1796969321"/>
                </p:ext>
              </p:extLst>
            </p:nvPr>
          </p:nvGraphicFramePr>
          <p:xfrm>
            <a:off x="5029200" y="5257800"/>
            <a:ext cx="3632200" cy="609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0" name="Down Arrow 9"/>
            <p:cNvSpPr/>
            <p:nvPr/>
          </p:nvSpPr>
          <p:spPr>
            <a:xfrm>
              <a:off x="3124200" y="5943600"/>
              <a:ext cx="914400" cy="457200"/>
            </a:xfrm>
            <a:prstGeom prst="downArrow">
              <a:avLst>
                <a:gd name="adj1" fmla="val 63675"/>
                <a:gd name="adj2" fmla="val 50000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Up Arrow 11"/>
            <p:cNvSpPr/>
            <p:nvPr/>
          </p:nvSpPr>
          <p:spPr>
            <a:xfrm>
              <a:off x="5105400" y="5943600"/>
              <a:ext cx="914400" cy="457200"/>
            </a:xfrm>
            <a:prstGeom prst="upArrow">
              <a:avLst>
                <a:gd name="adj1" fmla="val 63675"/>
                <a:gd name="adj2" fmla="val 50000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219200" y="6803290"/>
              <a:ext cx="5029200" cy="0"/>
            </a:xfrm>
            <a:prstGeom prst="line">
              <a:avLst/>
            </a:prstGeom>
            <a:ln w="3492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447800" y="6400800"/>
              <a:ext cx="12856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System Folk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8633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Localblast in GCModeller</a:t>
            </a:r>
            <a:endParaRPr lang="zh-CN" altLang="en-US" dirty="0"/>
          </a:p>
        </p:txBody>
      </p:sp>
      <p:graphicFrame>
        <p:nvGraphicFramePr>
          <p:cNvPr id="11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7751517"/>
              </p:ext>
            </p:extLst>
          </p:nvPr>
        </p:nvGraphicFramePr>
        <p:xfrm>
          <a:off x="76200" y="3733800"/>
          <a:ext cx="8852694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3101182"/>
          </a:xfrm>
        </p:spPr>
        <p:txBody>
          <a:bodyPr/>
          <a:lstStyle/>
          <a:p>
            <a:r>
              <a:rPr lang="en-US" altLang="zh-CN" dirty="0" smtClean="0"/>
              <a:t>The localblast in GCModeller have 3 steps:</a:t>
            </a:r>
          </a:p>
          <a:p>
            <a:r>
              <a:rPr lang="en-US" altLang="zh-CN" dirty="0" smtClean="0"/>
              <a:t>1. </a:t>
            </a:r>
            <a:r>
              <a:rPr lang="en-US" altLang="zh-CN" dirty="0"/>
              <a:t>I</a:t>
            </a:r>
            <a:r>
              <a:rPr lang="en-US" altLang="zh-CN" dirty="0" smtClean="0"/>
              <a:t>nitialize localblast session </a:t>
            </a:r>
          </a:p>
          <a:p>
            <a:r>
              <a:rPr lang="en-US" altLang="zh-CN" dirty="0" smtClean="0"/>
              <a:t>2. blast search</a:t>
            </a:r>
          </a:p>
          <a:p>
            <a:r>
              <a:rPr lang="en-US" altLang="zh-CN" dirty="0" smtClean="0"/>
              <a:t>3. Parsing the blast output for the downstream analysis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74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1.Initialize a localblast session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066800"/>
            <a:ext cx="8712968" cy="4396582"/>
          </a:xfrm>
        </p:spPr>
        <p:txBody>
          <a:bodyPr>
            <a:normAutofit/>
          </a:bodyPr>
          <a:lstStyle/>
          <a:p>
            <a:r>
              <a:rPr lang="fr-FR" altLang="zh-CN" sz="1600" dirty="0"/>
              <a:t>Public </a:t>
            </a:r>
            <a:r>
              <a:rPr lang="fr-FR" altLang="zh-CN" sz="1600" dirty="0" err="1"/>
              <a:t>Function</a:t>
            </a:r>
            <a:r>
              <a:rPr lang="fr-FR" altLang="zh-CN" sz="1600" dirty="0"/>
              <a:t> </a:t>
            </a:r>
            <a:r>
              <a:rPr lang="fr-FR" altLang="zh-CN" sz="1600" b="1" dirty="0" err="1"/>
              <a:t>CreateSession</a:t>
            </a:r>
            <a:r>
              <a:rPr lang="fr-FR" altLang="zh-CN" sz="1600" dirty="0"/>
              <a:t>(</a:t>
            </a:r>
            <a:r>
              <a:rPr lang="fr-FR" altLang="zh-CN" sz="1600" dirty="0" err="1"/>
              <a:t>Optional</a:t>
            </a:r>
            <a:r>
              <a:rPr lang="fr-FR" altLang="zh-CN" sz="1600" dirty="0"/>
              <a:t> </a:t>
            </a:r>
            <a:r>
              <a:rPr lang="fr-FR" altLang="zh-CN" sz="1600" i="1" dirty="0" err="1"/>
              <a:t>blastbin</a:t>
            </a:r>
            <a:r>
              <a:rPr lang="fr-FR" altLang="zh-CN" sz="1600" dirty="0"/>
              <a:t> As </a:t>
            </a:r>
            <a:r>
              <a:rPr lang="fr-FR" altLang="zh-CN" sz="1600" b="1" dirty="0"/>
              <a:t>String</a:t>
            </a:r>
            <a:r>
              <a:rPr lang="fr-FR" altLang="zh-CN" sz="1600" dirty="0"/>
              <a:t> = "") As </a:t>
            </a:r>
            <a:r>
              <a:rPr lang="fr-FR" altLang="zh-CN" sz="1600" b="1" dirty="0"/>
              <a:t>LANS</a:t>
            </a:r>
            <a:r>
              <a:rPr lang="fr-FR" altLang="zh-CN" sz="1600" dirty="0"/>
              <a:t>.</a:t>
            </a:r>
            <a:r>
              <a:rPr lang="fr-FR" altLang="zh-CN" sz="1600" b="1" dirty="0"/>
              <a:t>SystemsBiology</a:t>
            </a:r>
            <a:r>
              <a:rPr lang="fr-FR" altLang="zh-CN" sz="1600" dirty="0"/>
              <a:t>.</a:t>
            </a:r>
            <a:r>
              <a:rPr lang="fr-FR" altLang="zh-CN" sz="1600" b="1" dirty="0"/>
              <a:t>NCBI</a:t>
            </a:r>
            <a:r>
              <a:rPr lang="fr-FR" altLang="zh-CN" sz="1600" dirty="0"/>
              <a:t>.</a:t>
            </a:r>
            <a:r>
              <a:rPr lang="fr-FR" altLang="zh-CN" sz="1600" b="1" dirty="0"/>
              <a:t>Extensions</a:t>
            </a:r>
            <a:r>
              <a:rPr lang="fr-FR" altLang="zh-CN" sz="1600" dirty="0"/>
              <a:t>.</a:t>
            </a:r>
            <a:r>
              <a:rPr lang="fr-FR" altLang="zh-CN" sz="1600" b="1" dirty="0"/>
              <a:t>LocalBLAST</a:t>
            </a:r>
            <a:r>
              <a:rPr lang="fr-FR" altLang="zh-CN" sz="1600" dirty="0"/>
              <a:t>.</a:t>
            </a:r>
            <a:r>
              <a:rPr lang="fr-FR" altLang="zh-CN" sz="1600" b="1" dirty="0"/>
              <a:t>InteropService</a:t>
            </a:r>
            <a:r>
              <a:rPr lang="fr-FR" altLang="zh-CN" sz="1600" dirty="0"/>
              <a:t>.</a:t>
            </a:r>
            <a:r>
              <a:rPr lang="fr-FR" altLang="zh-CN" sz="1600" b="1" dirty="0"/>
              <a:t>InteropService</a:t>
            </a:r>
            <a:endParaRPr lang="fr-FR" altLang="zh-CN" sz="1600" dirty="0"/>
          </a:p>
          <a:p>
            <a:r>
              <a:rPr lang="fr-FR" altLang="zh-CN" sz="1600" dirty="0"/>
              <a:t>     </a:t>
            </a:r>
            <a:r>
              <a:rPr lang="fr-FR" altLang="zh-CN" sz="1600" dirty="0" err="1"/>
              <a:t>Member</a:t>
            </a:r>
            <a:r>
              <a:rPr lang="fr-FR" altLang="zh-CN" sz="1600" dirty="0"/>
              <a:t> of </a:t>
            </a:r>
            <a:r>
              <a:rPr lang="fr-FR" altLang="zh-CN" sz="1600" b="1" dirty="0" err="1" smtClean="0"/>
              <a:t>LANS</a:t>
            </a:r>
            <a:r>
              <a:rPr lang="fr-FR" altLang="zh-CN" sz="1600" dirty="0" err="1" smtClean="0"/>
              <a:t>.</a:t>
            </a:r>
            <a:r>
              <a:rPr lang="fr-FR" altLang="zh-CN" sz="1600" b="1" dirty="0" err="1" smtClean="0"/>
              <a:t>SystemsBiology</a:t>
            </a:r>
            <a:r>
              <a:rPr lang="fr-FR" altLang="zh-CN" sz="1600" dirty="0" err="1" smtClean="0"/>
              <a:t>.</a:t>
            </a:r>
            <a:r>
              <a:rPr lang="fr-FR" altLang="zh-CN" sz="1600" b="1" dirty="0" err="1" smtClean="0"/>
              <a:t>NCBI</a:t>
            </a:r>
            <a:r>
              <a:rPr lang="fr-FR" altLang="zh-CN" sz="1600" dirty="0" err="1" smtClean="0"/>
              <a:t>.</a:t>
            </a:r>
            <a:r>
              <a:rPr lang="fr-FR" altLang="zh-CN" sz="1600" b="1" dirty="0" err="1" smtClean="0"/>
              <a:t>Extensions</a:t>
            </a:r>
            <a:r>
              <a:rPr lang="fr-FR" altLang="zh-CN" sz="1600" dirty="0" err="1" smtClean="0"/>
              <a:t>.</a:t>
            </a:r>
            <a:r>
              <a:rPr lang="fr-FR" altLang="zh-CN" sz="1600" b="1" dirty="0" err="1" smtClean="0"/>
              <a:t>NCBILocalBlast</a:t>
            </a:r>
            <a:endParaRPr lang="fr-FR" altLang="zh-CN" sz="1600" b="1" dirty="0" smtClean="0"/>
          </a:p>
          <a:p>
            <a:endParaRPr lang="fr-FR" altLang="zh-CN" sz="1600" dirty="0"/>
          </a:p>
          <a:p>
            <a:r>
              <a:rPr lang="fr-FR" altLang="zh-CN" sz="1600" b="1" dirty="0" err="1"/>
              <a:t>Summary</a:t>
            </a:r>
            <a:r>
              <a:rPr lang="fr-FR" altLang="zh-CN" sz="1600" b="1" dirty="0"/>
              <a:t>:</a:t>
            </a:r>
            <a:endParaRPr lang="fr-FR" altLang="zh-CN" sz="1600" dirty="0"/>
          </a:p>
          <a:p>
            <a:r>
              <a:rPr lang="en-US" altLang="zh-CN" sz="1600" dirty="0"/>
              <a:t>Initialize a local blast session handle for your program, you can specific the blast bin location on parameter </a:t>
            </a:r>
            <a:r>
              <a:rPr lang="en-US" altLang="zh-CN" sz="1600" dirty="0" err="1"/>
              <a:t>blastbin</a:t>
            </a:r>
            <a:endParaRPr lang="en-US" altLang="zh-CN" sz="1600" dirty="0"/>
          </a:p>
          <a:p>
            <a:endParaRPr lang="fr-FR" altLang="zh-CN" sz="1600" dirty="0"/>
          </a:p>
          <a:p>
            <a:r>
              <a:rPr lang="fr-FR" altLang="zh-CN" sz="1600" b="1" dirty="0" err="1"/>
              <a:t>Parameters</a:t>
            </a:r>
            <a:r>
              <a:rPr lang="fr-FR" altLang="zh-CN" sz="1600" b="1" dirty="0"/>
              <a:t>:</a:t>
            </a:r>
            <a:endParaRPr lang="fr-FR" altLang="zh-CN" sz="1600" dirty="0"/>
          </a:p>
          <a:p>
            <a:r>
              <a:rPr lang="en-US" altLang="zh-CN" sz="1600" i="1" dirty="0" err="1"/>
              <a:t>blastbin</a:t>
            </a:r>
            <a:r>
              <a:rPr lang="en-US" altLang="zh-CN" sz="1600" dirty="0"/>
              <a:t>: This parameter specific the blast bin location, if this parameter is empty then the function will try to search the </a:t>
            </a:r>
            <a:r>
              <a:rPr lang="en-US" altLang="zh-CN" sz="1600" dirty="0" err="1"/>
              <a:t>blastbin</a:t>
            </a:r>
            <a:r>
              <a:rPr lang="en-US" altLang="zh-CN" sz="1600" dirty="0"/>
              <a:t> automatically. (</a:t>
            </a:r>
            <a:r>
              <a:rPr lang="zh-CN" altLang="en-US" sz="1600" dirty="0"/>
              <a:t>假若本参数为空，则函数会尝试自动搜索出</a:t>
            </a:r>
            <a:r>
              <a:rPr lang="en-US" altLang="zh-CN" sz="1600" dirty="0"/>
              <a:t>blast</a:t>
            </a:r>
            <a:r>
              <a:rPr lang="zh-CN" altLang="en-US" sz="1600" dirty="0"/>
              <a:t>程序的文件夹</a:t>
            </a:r>
            <a:r>
              <a:rPr lang="en-US" altLang="zh-CN" sz="1600" dirty="0"/>
              <a:t>)</a:t>
            </a:r>
            <a:endParaRPr lang="zh-CN" altLang="en-US" sz="1600" dirty="0"/>
          </a:p>
          <a:p>
            <a:endParaRPr lang="zh-CN" altLang="en-US" sz="1600" dirty="0"/>
          </a:p>
          <a:p>
            <a:r>
              <a:rPr lang="en-US" altLang="zh-CN" sz="1600" b="1" dirty="0"/>
              <a:t>Remarks:</a:t>
            </a:r>
            <a:endParaRPr lang="zh-CN" altLang="en-US" sz="1600" dirty="0"/>
          </a:p>
          <a:p>
            <a:r>
              <a:rPr lang="zh-CN" altLang="en-US" sz="1600" dirty="0"/>
              <a:t>目前</a:t>
            </a:r>
            <a:r>
              <a:rPr lang="en-US" altLang="zh-CN" sz="1600" dirty="0"/>
              <a:t>blast</a:t>
            </a:r>
            <a:r>
              <a:rPr lang="zh-CN" altLang="en-US" sz="1600" dirty="0"/>
              <a:t>日志分析模块仅仅能够支持</a:t>
            </a:r>
            <a:r>
              <a:rPr lang="en-US" altLang="zh-CN" sz="1600" dirty="0"/>
              <a:t>2.2.28</a:t>
            </a:r>
            <a:r>
              <a:rPr lang="zh-CN" altLang="en-US" sz="1600" dirty="0"/>
              <a:t>版本的</a:t>
            </a:r>
            <a:r>
              <a:rPr lang="en-US" altLang="zh-CN" sz="1600" dirty="0"/>
              <a:t>blast</a:t>
            </a:r>
            <a:r>
              <a:rPr lang="zh-CN" altLang="en-US" sz="1600" dirty="0"/>
              <a:t>日志的解析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92" y="5617506"/>
            <a:ext cx="4876800" cy="40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6037385"/>
            <a:ext cx="589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We are not specific the </a:t>
            </a:r>
            <a:r>
              <a:rPr lang="en-US" altLang="zh-CN" sz="1200" dirty="0" err="1" smtClean="0"/>
              <a:t>blastbin</a:t>
            </a:r>
            <a:r>
              <a:rPr lang="en-US" altLang="zh-CN" sz="1200" dirty="0" smtClean="0"/>
              <a:t> parameter for the function </a:t>
            </a:r>
            <a:r>
              <a:rPr lang="en-US" altLang="zh-CN" sz="1200" dirty="0" err="1" smtClean="0"/>
              <a:t>CreateSession</a:t>
            </a:r>
            <a:r>
              <a:rPr lang="en-US" altLang="zh-CN" sz="1200" dirty="0" smtClean="0"/>
              <a:t> in this example, </a:t>
            </a:r>
          </a:p>
          <a:p>
            <a:r>
              <a:rPr lang="en-US" altLang="zh-CN" sz="1200" dirty="0" smtClean="0"/>
              <a:t>so that the function automatically search the </a:t>
            </a:r>
            <a:r>
              <a:rPr lang="en-US" altLang="zh-CN" sz="1200" dirty="0" err="1" smtClean="0"/>
              <a:t>blastbin</a:t>
            </a:r>
            <a:r>
              <a:rPr lang="en-US" altLang="zh-CN" sz="1200" dirty="0" smtClean="0"/>
              <a:t> for your program, the search result is </a:t>
            </a:r>
          </a:p>
          <a:p>
            <a:r>
              <a:rPr lang="en-US" altLang="zh-CN" sz="1200" dirty="0" smtClean="0"/>
              <a:t>the </a:t>
            </a:r>
            <a:r>
              <a:rPr lang="en-US" altLang="zh-CN" sz="1200" dirty="0" err="1" smtClean="0"/>
              <a:t>blastbin</a:t>
            </a:r>
            <a:r>
              <a:rPr lang="en-US" altLang="zh-CN" sz="1200" dirty="0" smtClean="0"/>
              <a:t> is exists in the directory E:\Blast\bin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566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2.Blast search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When we have done the initialize steps, then we are able to invoke the blast search.</a:t>
            </a:r>
          </a:p>
          <a:p>
            <a:endParaRPr lang="en-US" altLang="zh-CN" dirty="0"/>
          </a:p>
          <a:p>
            <a:r>
              <a:rPr lang="fr-FR" altLang="zh-CN" sz="1700" dirty="0"/>
              <a:t>Public </a:t>
            </a:r>
            <a:r>
              <a:rPr lang="fr-FR" altLang="zh-CN" sz="1700" dirty="0" err="1"/>
              <a:t>MustOverride</a:t>
            </a:r>
            <a:r>
              <a:rPr lang="fr-FR" altLang="zh-CN" sz="1700" dirty="0"/>
              <a:t> </a:t>
            </a:r>
            <a:r>
              <a:rPr lang="fr-FR" altLang="zh-CN" sz="1700" dirty="0" err="1"/>
              <a:t>Function</a:t>
            </a:r>
            <a:r>
              <a:rPr lang="fr-FR" altLang="zh-CN" sz="1700" dirty="0"/>
              <a:t> </a:t>
            </a:r>
            <a:r>
              <a:rPr lang="fr-FR" altLang="zh-CN" sz="1700" b="1" dirty="0" err="1"/>
              <a:t>FormatDb</a:t>
            </a:r>
            <a:r>
              <a:rPr lang="fr-FR" altLang="zh-CN" sz="1700" dirty="0"/>
              <a:t>(</a:t>
            </a:r>
            <a:r>
              <a:rPr lang="fr-FR" altLang="zh-CN" sz="1700" i="1" dirty="0" err="1"/>
              <a:t>Db</a:t>
            </a:r>
            <a:r>
              <a:rPr lang="fr-FR" altLang="zh-CN" sz="1700" dirty="0"/>
              <a:t> As </a:t>
            </a:r>
            <a:r>
              <a:rPr lang="fr-FR" altLang="zh-CN" sz="1700" b="1" dirty="0"/>
              <a:t>String, </a:t>
            </a:r>
            <a:r>
              <a:rPr lang="fr-FR" altLang="zh-CN" sz="1700" i="1" dirty="0" err="1"/>
              <a:t>dbType</a:t>
            </a:r>
            <a:r>
              <a:rPr lang="fr-FR" altLang="zh-CN" sz="1700" dirty="0"/>
              <a:t> As </a:t>
            </a:r>
            <a:r>
              <a:rPr lang="fr-FR" altLang="zh-CN" sz="1700" b="1" dirty="0"/>
              <a:t>String</a:t>
            </a:r>
            <a:r>
              <a:rPr lang="fr-FR" altLang="zh-CN" sz="1700" dirty="0"/>
              <a:t>) As </a:t>
            </a:r>
            <a:r>
              <a:rPr lang="fr-FR" altLang="zh-CN" sz="1700" b="1" dirty="0" err="1"/>
              <a:t>Microsoft</a:t>
            </a:r>
            <a:r>
              <a:rPr lang="fr-FR" altLang="zh-CN" sz="1700" dirty="0" err="1"/>
              <a:t>.</a:t>
            </a:r>
            <a:r>
              <a:rPr lang="fr-FR" altLang="zh-CN" sz="1700" b="1" dirty="0" err="1"/>
              <a:t>VisualBasic</a:t>
            </a:r>
            <a:r>
              <a:rPr lang="fr-FR" altLang="zh-CN" sz="1700" dirty="0" err="1"/>
              <a:t>.</a:t>
            </a:r>
            <a:r>
              <a:rPr lang="fr-FR" altLang="zh-CN" sz="1700" b="1" dirty="0" err="1"/>
              <a:t>CommandLine</a:t>
            </a:r>
            <a:r>
              <a:rPr lang="fr-FR" altLang="zh-CN" sz="1700" dirty="0" err="1"/>
              <a:t>.</a:t>
            </a:r>
            <a:r>
              <a:rPr lang="fr-FR" altLang="zh-CN" sz="1700" b="1" dirty="0" err="1"/>
              <a:t>IORedirect</a:t>
            </a:r>
            <a:endParaRPr lang="fr-FR" altLang="zh-CN" sz="1700" dirty="0"/>
          </a:p>
          <a:p>
            <a:endParaRPr lang="fr-FR" altLang="zh-CN" sz="1700" b="1" dirty="0" smtClean="0"/>
          </a:p>
          <a:p>
            <a:r>
              <a:rPr lang="fr-FR" altLang="zh-CN" sz="1700" b="1" dirty="0" err="1" smtClean="0"/>
              <a:t>Summary</a:t>
            </a:r>
            <a:r>
              <a:rPr lang="fr-FR" altLang="zh-CN" sz="1700" b="1" dirty="0"/>
              <a:t>:</a:t>
            </a:r>
            <a:endParaRPr lang="fr-FR" altLang="zh-CN" sz="1700" dirty="0"/>
          </a:p>
          <a:p>
            <a:r>
              <a:rPr lang="en-US" altLang="zh-CN" sz="1700" dirty="0"/>
              <a:t>Format theta target fasta sequence database for the blast search.</a:t>
            </a:r>
          </a:p>
          <a:p>
            <a:endParaRPr lang="fr-FR" altLang="zh-CN" sz="1700" dirty="0"/>
          </a:p>
          <a:p>
            <a:r>
              <a:rPr lang="fr-FR" altLang="zh-CN" sz="1700" b="1" dirty="0" err="1"/>
              <a:t>Parameters</a:t>
            </a:r>
            <a:r>
              <a:rPr lang="fr-FR" altLang="zh-CN" sz="1700" b="1" dirty="0"/>
              <a:t>:</a:t>
            </a:r>
            <a:endParaRPr lang="fr-FR" altLang="zh-CN" sz="1700" dirty="0"/>
          </a:p>
          <a:p>
            <a:r>
              <a:rPr lang="en-US" altLang="zh-CN" sz="1700" i="1" dirty="0"/>
              <a:t>Db</a:t>
            </a:r>
            <a:r>
              <a:rPr lang="en-US" altLang="zh-CN" sz="1700" dirty="0"/>
              <a:t>: The name of the target </a:t>
            </a:r>
            <a:r>
              <a:rPr lang="en-US" altLang="zh-CN" sz="1700" dirty="0" err="1"/>
              <a:t>formated</a:t>
            </a:r>
            <a:r>
              <a:rPr lang="en-US" altLang="zh-CN" sz="1700" dirty="0"/>
              <a:t> db.(</a:t>
            </a:r>
            <a:r>
              <a:rPr lang="zh-CN" altLang="en-US" sz="1700" dirty="0"/>
              <a:t>目标格式化数据库的名称</a:t>
            </a:r>
            <a:r>
              <a:rPr lang="en-US" altLang="zh-CN" sz="1700" dirty="0"/>
              <a:t>)</a:t>
            </a:r>
            <a:endParaRPr lang="zh-CN" altLang="en-US" sz="1700" dirty="0"/>
          </a:p>
          <a:p>
            <a:r>
              <a:rPr lang="en-US" altLang="zh-CN" sz="1700" i="1" dirty="0" err="1"/>
              <a:t>dbType</a:t>
            </a:r>
            <a:r>
              <a:rPr lang="en-US" altLang="zh-CN" sz="1700" dirty="0"/>
              <a:t>: Database type for the target sequence database(</a:t>
            </a:r>
            <a:r>
              <a:rPr lang="zh-CN" altLang="en-US" sz="1700" dirty="0"/>
              <a:t>目标序列数据库的分子类型</a:t>
            </a:r>
            <a:r>
              <a:rPr lang="en-US" altLang="zh-CN" sz="1700" dirty="0"/>
              <a:t>)</a:t>
            </a:r>
            <a:endParaRPr lang="zh-CN" altLang="en-US" sz="1700" dirty="0"/>
          </a:p>
        </p:txBody>
      </p:sp>
    </p:spTree>
    <p:extLst>
      <p:ext uri="{BB962C8B-B14F-4D97-AF65-F5344CB8AC3E}">
        <p14:creationId xmlns:p14="http://schemas.microsoft.com/office/powerpoint/2010/main" val="20703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5387182"/>
          </a:xfrm>
        </p:spPr>
        <p:txBody>
          <a:bodyPr>
            <a:noAutofit/>
          </a:bodyPr>
          <a:lstStyle/>
          <a:p>
            <a:r>
              <a:rPr lang="fr-FR" altLang="zh-CN" sz="1200" dirty="0"/>
              <a:t>Public </a:t>
            </a:r>
            <a:r>
              <a:rPr lang="fr-FR" altLang="zh-CN" sz="1200" dirty="0" err="1"/>
              <a:t>MustOverride</a:t>
            </a:r>
            <a:r>
              <a:rPr lang="fr-FR" altLang="zh-CN" sz="1200" dirty="0"/>
              <a:t> </a:t>
            </a:r>
            <a:r>
              <a:rPr lang="fr-FR" altLang="zh-CN" sz="1200" dirty="0" err="1"/>
              <a:t>Function</a:t>
            </a:r>
            <a:r>
              <a:rPr lang="fr-FR" altLang="zh-CN" sz="1200" dirty="0"/>
              <a:t> </a:t>
            </a:r>
            <a:r>
              <a:rPr lang="fr-FR" altLang="zh-CN" sz="1200" b="1" dirty="0"/>
              <a:t>Blastn</a:t>
            </a:r>
            <a:r>
              <a:rPr lang="fr-FR" altLang="zh-CN" sz="1200" dirty="0"/>
              <a:t>(</a:t>
            </a:r>
            <a:r>
              <a:rPr lang="fr-FR" altLang="zh-CN" sz="1200" i="1" dirty="0"/>
              <a:t>Input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i="1" dirty="0" err="1"/>
              <a:t>TargetDb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i="1" dirty="0"/>
              <a:t>Output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dirty="0" err="1"/>
              <a:t>Optional</a:t>
            </a:r>
            <a:r>
              <a:rPr lang="fr-FR" altLang="zh-CN" sz="1200" dirty="0"/>
              <a:t> </a:t>
            </a:r>
            <a:r>
              <a:rPr lang="fr-FR" altLang="zh-CN" sz="1200" i="1" dirty="0"/>
              <a:t>e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</a:t>
            </a:r>
            <a:r>
              <a:rPr lang="fr-FR" altLang="zh-CN" sz="1200" dirty="0"/>
              <a:t> = "10") As </a:t>
            </a:r>
            <a:r>
              <a:rPr lang="fr-FR" altLang="zh-CN" sz="1200" b="1" dirty="0" err="1"/>
              <a:t>Microsoft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VisualBasic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CommandLine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IORedirect</a:t>
            </a:r>
            <a:endParaRPr lang="fr-FR" altLang="zh-CN" sz="1200" dirty="0"/>
          </a:p>
          <a:p>
            <a:endParaRPr lang="fr-FR" altLang="zh-CN" sz="1200" b="1" dirty="0" smtClean="0"/>
          </a:p>
          <a:p>
            <a:r>
              <a:rPr lang="fr-FR" altLang="zh-CN" sz="1200" b="1" dirty="0" err="1" smtClean="0"/>
              <a:t>Summary</a:t>
            </a:r>
            <a:r>
              <a:rPr lang="fr-FR" altLang="zh-CN" sz="1200" b="1" dirty="0"/>
              <a:t>:</a:t>
            </a:r>
            <a:endParaRPr lang="fr-FR" altLang="zh-CN" sz="1200" dirty="0"/>
          </a:p>
          <a:p>
            <a:r>
              <a:rPr lang="en-US" altLang="zh-CN" sz="1200" dirty="0"/>
              <a:t>Generate the command line arguments of the program blastn.(</a:t>
            </a:r>
            <a:r>
              <a:rPr lang="zh-CN" altLang="en-US" sz="1200" dirty="0"/>
              <a:t>生成</a:t>
            </a:r>
            <a:r>
              <a:rPr lang="en-US" altLang="zh-CN" sz="1200" dirty="0"/>
              <a:t>blastn</a:t>
            </a:r>
            <a:r>
              <a:rPr lang="zh-CN" altLang="en-US" sz="1200" dirty="0"/>
              <a:t>程序的命令行参数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endParaRPr lang="zh-CN" altLang="en-US" sz="1200" dirty="0"/>
          </a:p>
          <a:p>
            <a:r>
              <a:rPr lang="fr-FR" altLang="zh-CN" sz="1200" b="1" dirty="0" err="1"/>
              <a:t>Parameters</a:t>
            </a:r>
            <a:r>
              <a:rPr lang="fr-FR" altLang="zh-CN" sz="1200" b="1" dirty="0"/>
              <a:t>:</a:t>
            </a:r>
            <a:endParaRPr lang="fr-FR" altLang="zh-CN" sz="1200" dirty="0"/>
          </a:p>
          <a:p>
            <a:r>
              <a:rPr lang="en-US" altLang="zh-CN" sz="1200" i="1" dirty="0"/>
              <a:t>Input</a:t>
            </a:r>
            <a:r>
              <a:rPr lang="en-US" altLang="zh-CN" sz="1200" dirty="0"/>
              <a:t>: The target sequence FASTA file.(</a:t>
            </a:r>
            <a:r>
              <a:rPr lang="zh-CN" altLang="en-US" sz="1200" dirty="0"/>
              <a:t>包含有目标待比对序列的</a:t>
            </a:r>
            <a:r>
              <a:rPr lang="en-US" altLang="zh-CN" sz="1200" dirty="0"/>
              <a:t>FASTA</a:t>
            </a:r>
            <a:r>
              <a:rPr lang="zh-CN" altLang="en-US" sz="1200" dirty="0"/>
              <a:t>文件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r>
              <a:rPr lang="en-US" altLang="zh-CN" sz="1200" i="1" dirty="0" err="1"/>
              <a:t>TargetDb</a:t>
            </a:r>
            <a:r>
              <a:rPr lang="en-US" altLang="zh-CN" sz="1200" dirty="0"/>
              <a:t>: The selected database that to aligned.(</a:t>
            </a:r>
            <a:r>
              <a:rPr lang="zh-CN" altLang="en-US" sz="1200" dirty="0"/>
              <a:t>将要进行比对的目标</a:t>
            </a:r>
            <a:r>
              <a:rPr lang="en-US" altLang="zh-CN" sz="1200" dirty="0"/>
              <a:t>FASTA</a:t>
            </a:r>
            <a:r>
              <a:rPr lang="zh-CN" altLang="en-US" sz="1200" dirty="0"/>
              <a:t>数据库的文件名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r>
              <a:rPr lang="en-US" altLang="zh-CN" sz="1200" i="1" dirty="0"/>
              <a:t>Output</a:t>
            </a:r>
            <a:r>
              <a:rPr lang="en-US" altLang="zh-CN" sz="1200" dirty="0"/>
              <a:t>: </a:t>
            </a:r>
            <a:r>
              <a:rPr lang="zh-CN" altLang="en-US" sz="1200" dirty="0"/>
              <a:t>结果文件</a:t>
            </a:r>
          </a:p>
          <a:p>
            <a:r>
              <a:rPr lang="en-US" altLang="zh-CN" sz="1200" i="1" dirty="0"/>
              <a:t>e</a:t>
            </a:r>
            <a:r>
              <a:rPr lang="en-US" altLang="zh-CN" sz="1200" dirty="0"/>
              <a:t>: The E-value</a:t>
            </a:r>
          </a:p>
          <a:p>
            <a:endParaRPr lang="en-US" altLang="zh-CN" sz="1200" dirty="0" smtClean="0"/>
          </a:p>
          <a:p>
            <a:endParaRPr lang="en-US" altLang="zh-CN" sz="1200" dirty="0"/>
          </a:p>
          <a:p>
            <a:r>
              <a:rPr lang="fr-FR" altLang="zh-CN" sz="1200" dirty="0"/>
              <a:t>Public </a:t>
            </a:r>
            <a:r>
              <a:rPr lang="fr-FR" altLang="zh-CN" sz="1200" dirty="0" err="1"/>
              <a:t>MustOverride</a:t>
            </a:r>
            <a:r>
              <a:rPr lang="fr-FR" altLang="zh-CN" sz="1200" dirty="0"/>
              <a:t> </a:t>
            </a:r>
            <a:r>
              <a:rPr lang="fr-FR" altLang="zh-CN" sz="1200" dirty="0" err="1"/>
              <a:t>Function</a:t>
            </a:r>
            <a:r>
              <a:rPr lang="fr-FR" altLang="zh-CN" sz="1200" dirty="0"/>
              <a:t> </a:t>
            </a:r>
            <a:r>
              <a:rPr lang="fr-FR" altLang="zh-CN" sz="1200" b="1" dirty="0"/>
              <a:t>Blastp</a:t>
            </a:r>
            <a:r>
              <a:rPr lang="fr-FR" altLang="zh-CN" sz="1200" dirty="0"/>
              <a:t>(</a:t>
            </a:r>
            <a:r>
              <a:rPr lang="fr-FR" altLang="zh-CN" sz="1200" i="1" dirty="0" err="1"/>
              <a:t>InputQuery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i="1" dirty="0" err="1"/>
              <a:t>TargetSubjectDb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i="1" dirty="0"/>
              <a:t>Output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String, </a:t>
            </a:r>
            <a:r>
              <a:rPr lang="fr-FR" altLang="zh-CN" sz="1200" dirty="0" err="1"/>
              <a:t>Optional</a:t>
            </a:r>
            <a:r>
              <a:rPr lang="fr-FR" altLang="zh-CN" sz="1200" dirty="0"/>
              <a:t> </a:t>
            </a:r>
            <a:r>
              <a:rPr lang="fr-FR" altLang="zh-CN" sz="1200" i="1" dirty="0"/>
              <a:t>e</a:t>
            </a:r>
            <a:r>
              <a:rPr lang="fr-FR" altLang="zh-CN" sz="1200" dirty="0"/>
              <a:t> As </a:t>
            </a:r>
            <a:r>
              <a:rPr lang="fr-FR" altLang="zh-CN" sz="1200" b="1" dirty="0"/>
              <a:t>String</a:t>
            </a:r>
            <a:r>
              <a:rPr lang="fr-FR" altLang="zh-CN" sz="1200" dirty="0"/>
              <a:t> = "10") As </a:t>
            </a:r>
            <a:r>
              <a:rPr lang="fr-FR" altLang="zh-CN" sz="1200" b="1" dirty="0" err="1"/>
              <a:t>Microsoft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VisualBasic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CommandLine</a:t>
            </a:r>
            <a:r>
              <a:rPr lang="fr-FR" altLang="zh-CN" sz="1200" dirty="0" err="1"/>
              <a:t>.</a:t>
            </a:r>
            <a:r>
              <a:rPr lang="fr-FR" altLang="zh-CN" sz="1200" b="1" dirty="0" err="1"/>
              <a:t>IORedirect</a:t>
            </a:r>
            <a:endParaRPr lang="fr-FR" altLang="zh-CN" sz="1200" dirty="0"/>
          </a:p>
          <a:p>
            <a:r>
              <a:rPr lang="fr-FR" altLang="zh-CN" sz="1200" dirty="0"/>
              <a:t>     </a:t>
            </a:r>
          </a:p>
          <a:p>
            <a:r>
              <a:rPr lang="fr-FR" altLang="zh-CN" sz="1200" b="1" dirty="0" err="1"/>
              <a:t>Summary</a:t>
            </a:r>
            <a:r>
              <a:rPr lang="fr-FR" altLang="zh-CN" sz="1200" b="1" dirty="0"/>
              <a:t>:</a:t>
            </a:r>
            <a:endParaRPr lang="fr-FR" altLang="zh-CN" sz="1200" dirty="0"/>
          </a:p>
          <a:p>
            <a:r>
              <a:rPr lang="en-US" altLang="zh-CN" sz="1200" dirty="0"/>
              <a:t>Generate the command line arguments of the program blastp.(</a:t>
            </a:r>
            <a:r>
              <a:rPr lang="zh-CN" altLang="en-US" sz="1200" dirty="0"/>
              <a:t>生成</a:t>
            </a:r>
            <a:r>
              <a:rPr lang="en-US" altLang="zh-CN" sz="1200" dirty="0"/>
              <a:t>blastp</a:t>
            </a:r>
            <a:r>
              <a:rPr lang="zh-CN" altLang="en-US" sz="1200" dirty="0"/>
              <a:t>程序的命令行参数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endParaRPr lang="zh-CN" altLang="en-US" sz="1200" dirty="0"/>
          </a:p>
          <a:p>
            <a:r>
              <a:rPr lang="fr-FR" altLang="zh-CN" sz="1200" b="1" dirty="0" err="1"/>
              <a:t>Parameters</a:t>
            </a:r>
            <a:r>
              <a:rPr lang="fr-FR" altLang="zh-CN" sz="1200" b="1" dirty="0"/>
              <a:t>:</a:t>
            </a:r>
            <a:endParaRPr lang="fr-FR" altLang="zh-CN" sz="1200" dirty="0"/>
          </a:p>
          <a:p>
            <a:r>
              <a:rPr lang="en-US" altLang="zh-CN" sz="1200" i="1" dirty="0" err="1"/>
              <a:t>InputQuery</a:t>
            </a:r>
            <a:r>
              <a:rPr lang="en-US" altLang="zh-CN" sz="1200" dirty="0"/>
              <a:t>: The target sequence FASTA file.(</a:t>
            </a:r>
            <a:r>
              <a:rPr lang="zh-CN" altLang="en-US" sz="1200" dirty="0"/>
              <a:t>包含有目标待比对序列的</a:t>
            </a:r>
            <a:r>
              <a:rPr lang="en-US" altLang="zh-CN" sz="1200" dirty="0"/>
              <a:t>FASTA</a:t>
            </a:r>
            <a:r>
              <a:rPr lang="zh-CN" altLang="en-US" sz="1200" dirty="0"/>
              <a:t>文件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r>
              <a:rPr lang="en-US" altLang="zh-CN" sz="1200" i="1" dirty="0" err="1"/>
              <a:t>TargetSubjectDb</a:t>
            </a:r>
            <a:r>
              <a:rPr lang="en-US" altLang="zh-CN" sz="1200" dirty="0"/>
              <a:t>: The selected database that to aligned.(</a:t>
            </a:r>
            <a:r>
              <a:rPr lang="zh-CN" altLang="en-US" sz="1200" dirty="0"/>
              <a:t>将要进行比对的目标数据库</a:t>
            </a:r>
            <a:r>
              <a:rPr lang="en-US" altLang="zh-CN" sz="1200" dirty="0"/>
              <a:t>)</a:t>
            </a:r>
            <a:endParaRPr lang="zh-CN" altLang="en-US" sz="1200" dirty="0"/>
          </a:p>
          <a:p>
            <a:r>
              <a:rPr lang="en-US" altLang="zh-CN" sz="1200" i="1" dirty="0"/>
              <a:t>Output</a:t>
            </a:r>
            <a:r>
              <a:rPr lang="en-US" altLang="zh-CN" sz="1200" dirty="0"/>
              <a:t>: </a:t>
            </a:r>
            <a:r>
              <a:rPr lang="zh-CN" altLang="en-US" sz="1200" dirty="0"/>
              <a:t>结果文件</a:t>
            </a:r>
          </a:p>
          <a:p>
            <a:r>
              <a:rPr lang="en-US" altLang="zh-CN" sz="1200" i="1" dirty="0"/>
              <a:t>e</a:t>
            </a:r>
            <a:r>
              <a:rPr lang="en-US" altLang="zh-CN" sz="1200" dirty="0"/>
              <a:t>: The </a:t>
            </a:r>
            <a:r>
              <a:rPr lang="en-US" altLang="zh-CN" sz="1200" dirty="0" smtClean="0"/>
              <a:t>E-value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98320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Gets the blast output return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altLang="zh-CN" sz="2000" dirty="0"/>
              <a:t>Public </a:t>
            </a:r>
            <a:r>
              <a:rPr lang="fr-FR" altLang="zh-CN" sz="2000" dirty="0" err="1"/>
              <a:t>MustOverride</a:t>
            </a:r>
            <a:r>
              <a:rPr lang="fr-FR" altLang="zh-CN" sz="2000" dirty="0"/>
              <a:t> </a:t>
            </a:r>
            <a:r>
              <a:rPr lang="fr-FR" altLang="zh-CN" sz="2000" dirty="0" err="1"/>
              <a:t>Function</a:t>
            </a:r>
            <a:r>
              <a:rPr lang="fr-FR" altLang="zh-CN" sz="2000" dirty="0"/>
              <a:t> </a:t>
            </a:r>
            <a:r>
              <a:rPr lang="fr-FR" altLang="zh-CN" sz="2000" b="1" dirty="0" err="1"/>
              <a:t>GetLastLogFile</a:t>
            </a:r>
            <a:r>
              <a:rPr lang="fr-FR" altLang="zh-CN" sz="2000" dirty="0"/>
              <a:t>() As </a:t>
            </a:r>
            <a:r>
              <a:rPr lang="fr-FR" altLang="zh-CN" sz="2000" b="1" dirty="0"/>
              <a:t>LANS</a:t>
            </a:r>
            <a:r>
              <a:rPr lang="fr-FR" altLang="zh-CN" sz="2000" dirty="0"/>
              <a:t>.</a:t>
            </a:r>
            <a:r>
              <a:rPr lang="fr-FR" altLang="zh-CN" sz="2000" b="1" dirty="0"/>
              <a:t>SystemsBiology</a:t>
            </a:r>
            <a:r>
              <a:rPr lang="fr-FR" altLang="zh-CN" sz="2000" dirty="0"/>
              <a:t>.</a:t>
            </a:r>
            <a:r>
              <a:rPr lang="fr-FR" altLang="zh-CN" sz="2000" b="1" dirty="0"/>
              <a:t>NCBI</a:t>
            </a:r>
            <a:r>
              <a:rPr lang="fr-FR" altLang="zh-CN" sz="2000" dirty="0"/>
              <a:t>.</a:t>
            </a:r>
            <a:r>
              <a:rPr lang="fr-FR" altLang="zh-CN" sz="2000" b="1" dirty="0"/>
              <a:t>Extensions</a:t>
            </a:r>
            <a:r>
              <a:rPr lang="fr-FR" altLang="zh-CN" sz="2000" dirty="0"/>
              <a:t>.</a:t>
            </a:r>
            <a:r>
              <a:rPr lang="fr-FR" altLang="zh-CN" sz="2000" b="1" dirty="0"/>
              <a:t>LocalBLAST</a:t>
            </a:r>
            <a:r>
              <a:rPr lang="fr-FR" altLang="zh-CN" sz="2000" dirty="0"/>
              <a:t>.</a:t>
            </a:r>
            <a:r>
              <a:rPr lang="fr-FR" altLang="zh-CN" sz="2000" b="1" dirty="0"/>
              <a:t>BLASTOutput</a:t>
            </a:r>
            <a:r>
              <a:rPr lang="fr-FR" altLang="zh-CN" sz="2000" dirty="0"/>
              <a:t>.</a:t>
            </a:r>
            <a:r>
              <a:rPr lang="fr-FR" altLang="zh-CN" sz="2000" b="1" dirty="0"/>
              <a:t>IBlastOutput</a:t>
            </a:r>
            <a:endParaRPr lang="fr-FR" altLang="zh-CN" sz="2000" dirty="0"/>
          </a:p>
          <a:p>
            <a:endParaRPr lang="fr-FR" altLang="zh-CN" sz="2000" b="1" dirty="0" smtClean="0"/>
          </a:p>
          <a:p>
            <a:r>
              <a:rPr lang="fr-FR" altLang="zh-CN" sz="2000" b="1" dirty="0" err="1" smtClean="0"/>
              <a:t>Summary</a:t>
            </a:r>
            <a:r>
              <a:rPr lang="fr-FR" altLang="zh-CN" sz="2000" b="1" dirty="0"/>
              <a:t>:</a:t>
            </a:r>
            <a:endParaRPr lang="fr-FR" altLang="zh-CN" sz="2000" dirty="0"/>
          </a:p>
          <a:p>
            <a:r>
              <a:rPr lang="en-US" altLang="zh-CN" sz="2000" dirty="0"/>
              <a:t>Get the blast program output result file from the last BLAST operation. </a:t>
            </a:r>
            <a:r>
              <a:rPr lang="en-US" altLang="zh-CN" sz="2000" dirty="0" err="1"/>
              <a:t>Filepath</a:t>
            </a:r>
            <a:r>
              <a:rPr lang="en-US" altLang="zh-CN" sz="2000" dirty="0"/>
              <a:t>: </a:t>
            </a:r>
            <a:r>
              <a:rPr lang="en-US" altLang="zh-CN" sz="2000" dirty="0" err="1"/>
              <a:t>InteropService.LastBLASTOutputFilePath</a:t>
            </a:r>
            <a:r>
              <a:rPr lang="en-US" altLang="zh-CN" sz="2000" dirty="0"/>
              <a:t>.(</a:t>
            </a:r>
            <a:r>
              <a:rPr lang="zh-CN" altLang="en-US" sz="2000" dirty="0"/>
              <a:t>获取上一个</a:t>
            </a:r>
            <a:r>
              <a:rPr lang="en-US" altLang="zh-CN" sz="2000" dirty="0"/>
              <a:t>BLAST</a:t>
            </a:r>
            <a:r>
              <a:rPr lang="zh-CN" altLang="en-US" sz="2000" dirty="0"/>
              <a:t>操作所输出的结果日志文件</a:t>
            </a:r>
            <a:r>
              <a:rPr lang="en-US" altLang="zh-CN" sz="2000" dirty="0"/>
              <a:t>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0044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BFBF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1366</Words>
  <Application>Microsoft Office PowerPoint</Application>
  <PresentationFormat>On-screen Show (4:3)</PresentationFormat>
  <Paragraphs>191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2_Office Theme</vt:lpstr>
      <vt:lpstr>NCBI localblast</vt:lpstr>
      <vt:lpstr>Reference Modules</vt:lpstr>
      <vt:lpstr>Command line of Blast+ application</vt:lpstr>
      <vt:lpstr>Invoke the local blast in VisualBasic</vt:lpstr>
      <vt:lpstr>Localblast in GCModeller</vt:lpstr>
      <vt:lpstr>1.Initialize a localblast session</vt:lpstr>
      <vt:lpstr>2.Blast search</vt:lpstr>
      <vt:lpstr>PowerPoint Presentation</vt:lpstr>
      <vt:lpstr>3. Gets the blast output return</vt:lpstr>
      <vt:lpstr>PowerPoint Presentation</vt:lpstr>
      <vt:lpstr>Paralogs Search Result</vt:lpstr>
      <vt:lpstr>Parsing the blastp/n output</vt:lpstr>
      <vt:lpstr>PowerPoint Presentation</vt:lpstr>
      <vt:lpstr>Parsing the blastn output</vt:lpstr>
      <vt:lpstr>Parsing the blastx output</vt:lpstr>
      <vt:lpstr>Read blast output code example</vt:lpstr>
      <vt:lpstr>Code Example</vt:lpstr>
      <vt:lpstr>Code Example</vt:lpstr>
      <vt:lpstr>Code Example</vt:lpstr>
      <vt:lpstr>Export the besthit from blastp</vt:lpstr>
      <vt:lpstr>Code Example</vt:lpstr>
      <vt:lpstr>Export the BBH result</vt:lpstr>
      <vt:lpstr>Code Example</vt:lpstr>
      <vt:lpstr>PowerPoint Presentation</vt:lpstr>
      <vt:lpstr>The End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工作组</dc:creator>
  <cp:lastModifiedBy>谢桂纲</cp:lastModifiedBy>
  <cp:revision>81</cp:revision>
  <dcterms:created xsi:type="dcterms:W3CDTF">2006-08-16T00:00:00Z</dcterms:created>
  <dcterms:modified xsi:type="dcterms:W3CDTF">2015-02-10T23:36:31Z</dcterms:modified>
</cp:coreProperties>
</file>