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4" r:id="rId5"/>
    <p:sldId id="263" r:id="rId6"/>
    <p:sldId id="265" r:id="rId7"/>
    <p:sldId id="259" r:id="rId8"/>
    <p:sldId id="260" r:id="rId9"/>
    <p:sldId id="279" r:id="rId10"/>
    <p:sldId id="293" r:id="rId11"/>
    <p:sldId id="271" r:id="rId12"/>
    <p:sldId id="262" r:id="rId13"/>
    <p:sldId id="272" r:id="rId14"/>
    <p:sldId id="273" r:id="rId15"/>
    <p:sldId id="274" r:id="rId16"/>
    <p:sldId id="275" r:id="rId17"/>
    <p:sldId id="276" r:id="rId18"/>
    <p:sldId id="277" r:id="rId19"/>
    <p:sldId id="288" r:id="rId20"/>
    <p:sldId id="289" r:id="rId21"/>
    <p:sldId id="290" r:id="rId22"/>
    <p:sldId id="286" r:id="rId23"/>
    <p:sldId id="261" r:id="rId24"/>
    <p:sldId id="266" r:id="rId25"/>
    <p:sldId id="267" r:id="rId26"/>
    <p:sldId id="268" r:id="rId27"/>
    <p:sldId id="269" r:id="rId28"/>
    <p:sldId id="270" r:id="rId29"/>
    <p:sldId id="292" r:id="rId30"/>
    <p:sldId id="291" r:id="rId31"/>
    <p:sldId id="285" r:id="rId32"/>
    <p:sldId id="294" r:id="rId33"/>
    <p:sldId id="295" r:id="rId34"/>
    <p:sldId id="281" r:id="rId35"/>
    <p:sldId id="283" r:id="rId36"/>
    <p:sldId id="280" r:id="rId37"/>
    <p:sldId id="282" r:id="rId38"/>
    <p:sldId id="284"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22" d="100"/>
          <a:sy n="122" d="100"/>
        </p:scale>
        <p:origin x="-1236"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1FC8E0F-87DA-4861-9D4A-5A63CCE56970}" type="doc">
      <dgm:prSet loTypeId="urn:microsoft.com/office/officeart/2005/8/layout/arrow3" loCatId="relationship" qsTypeId="urn:microsoft.com/office/officeart/2005/8/quickstyle/simple3" qsCatId="simple" csTypeId="urn:microsoft.com/office/officeart/2005/8/colors/accent1_2" csCatId="accent1" phldr="1"/>
      <dgm:spPr/>
      <dgm:t>
        <a:bodyPr/>
        <a:lstStyle/>
        <a:p>
          <a:endParaRPr lang="zh-CN" altLang="en-US"/>
        </a:p>
      </dgm:t>
    </dgm:pt>
    <dgm:pt modelId="{E132F49F-47C2-4412-8C78-5B67490A5C22}">
      <dgm:prSet phldrT="[Text]"/>
      <dgm:spPr/>
      <dgm:t>
        <a:bodyPr/>
        <a:lstStyle/>
        <a:p>
          <a:r>
            <a:rPr lang="en-US" altLang="zh-CN" dirty="0" smtClean="0"/>
            <a:t>\d+</a:t>
          </a:r>
        </a:p>
        <a:p>
          <a:r>
            <a:rPr lang="en-US" altLang="zh-CN" dirty="0" smtClean="0"/>
            <a:t>9832</a:t>
          </a:r>
          <a:endParaRPr lang="zh-CN" altLang="en-US" dirty="0"/>
        </a:p>
      </dgm:t>
    </dgm:pt>
    <dgm:pt modelId="{643E9D9F-1864-4199-88FB-C4CA26F27A20}" type="parTrans" cxnId="{490FF165-CCA9-4E03-A056-EF8CE8F40661}">
      <dgm:prSet/>
      <dgm:spPr/>
      <dgm:t>
        <a:bodyPr/>
        <a:lstStyle/>
        <a:p>
          <a:endParaRPr lang="zh-CN" altLang="en-US"/>
        </a:p>
      </dgm:t>
    </dgm:pt>
    <dgm:pt modelId="{E66CE331-00E5-4BB7-8B7C-1A8E865D7B08}" type="sibTrans" cxnId="{490FF165-CCA9-4E03-A056-EF8CE8F40661}">
      <dgm:prSet/>
      <dgm:spPr/>
      <dgm:t>
        <a:bodyPr/>
        <a:lstStyle/>
        <a:p>
          <a:endParaRPr lang="zh-CN" altLang="en-US"/>
        </a:p>
      </dgm:t>
    </dgm:pt>
    <dgm:pt modelId="{B14A9024-0F42-4F49-9A59-3C9A97FA45E1}">
      <dgm:prSet phldrT="[Text]"/>
      <dgm:spPr/>
      <dgm:t>
        <a:bodyPr/>
        <a:lstStyle/>
        <a:p>
          <a:r>
            <a:rPr lang="en-US" altLang="en-US" dirty="0" smtClean="0"/>
            <a:t>A+[TG][TG]C+</a:t>
          </a:r>
          <a:endParaRPr lang="en-US" altLang="zh-CN" dirty="0" smtClean="0"/>
        </a:p>
        <a:p>
          <a:r>
            <a:rPr lang="en-US" altLang="zh-CN" dirty="0" smtClean="0"/>
            <a:t>AAAATGCCC</a:t>
          </a:r>
          <a:endParaRPr lang="zh-CN" altLang="en-US" dirty="0"/>
        </a:p>
      </dgm:t>
    </dgm:pt>
    <dgm:pt modelId="{073D30D5-2598-4D5D-88D3-DAAB8D6C1299}" type="parTrans" cxnId="{1FB84FF5-8458-472B-8BBE-23610B37251E}">
      <dgm:prSet/>
      <dgm:spPr/>
      <dgm:t>
        <a:bodyPr/>
        <a:lstStyle/>
        <a:p>
          <a:endParaRPr lang="zh-CN" altLang="en-US"/>
        </a:p>
      </dgm:t>
    </dgm:pt>
    <dgm:pt modelId="{2B0BC811-732D-4A43-8B63-52D5DB7994B4}" type="sibTrans" cxnId="{1FB84FF5-8458-472B-8BBE-23610B37251E}">
      <dgm:prSet/>
      <dgm:spPr/>
      <dgm:t>
        <a:bodyPr/>
        <a:lstStyle/>
        <a:p>
          <a:endParaRPr lang="zh-CN" altLang="en-US"/>
        </a:p>
      </dgm:t>
    </dgm:pt>
    <dgm:pt modelId="{0659321A-6EC4-41C8-815A-EAE702450F04}" type="pres">
      <dgm:prSet presAssocID="{11FC8E0F-87DA-4861-9D4A-5A63CCE56970}" presName="compositeShape" presStyleCnt="0">
        <dgm:presLayoutVars>
          <dgm:chMax val="2"/>
          <dgm:dir/>
          <dgm:resizeHandles val="exact"/>
        </dgm:presLayoutVars>
      </dgm:prSet>
      <dgm:spPr/>
    </dgm:pt>
    <dgm:pt modelId="{3D4E484B-2AFC-4AA1-8336-9F2CC7FE14C7}" type="pres">
      <dgm:prSet presAssocID="{11FC8E0F-87DA-4861-9D4A-5A63CCE56970}" presName="divider" presStyleLbl="fgShp" presStyleIdx="0" presStyleCnt="1"/>
      <dgm:spPr/>
    </dgm:pt>
    <dgm:pt modelId="{26FDF037-E3F1-405F-9976-12CC92187661}" type="pres">
      <dgm:prSet presAssocID="{E132F49F-47C2-4412-8C78-5B67490A5C22}" presName="downArrow" presStyleLbl="node1" presStyleIdx="0" presStyleCnt="2"/>
      <dgm:spPr/>
    </dgm:pt>
    <dgm:pt modelId="{F89BF3BA-ECB0-4FAA-9806-93CEB98C55FF}" type="pres">
      <dgm:prSet presAssocID="{E132F49F-47C2-4412-8C78-5B67490A5C22}" presName="downArrowText" presStyleLbl="revTx" presStyleIdx="0" presStyleCnt="2">
        <dgm:presLayoutVars>
          <dgm:bulletEnabled val="1"/>
        </dgm:presLayoutVars>
      </dgm:prSet>
      <dgm:spPr/>
    </dgm:pt>
    <dgm:pt modelId="{C1361C01-EFF7-488A-8DB9-0AFBBD68DA63}" type="pres">
      <dgm:prSet presAssocID="{B14A9024-0F42-4F49-9A59-3C9A97FA45E1}" presName="upArrow" presStyleLbl="node1" presStyleIdx="1" presStyleCnt="2"/>
      <dgm:spPr/>
    </dgm:pt>
    <dgm:pt modelId="{E2B5EEDD-C916-49C7-B56B-0AB5E49A8C52}" type="pres">
      <dgm:prSet presAssocID="{B14A9024-0F42-4F49-9A59-3C9A97FA45E1}" presName="upArrowText" presStyleLbl="revTx" presStyleIdx="1" presStyleCnt="2">
        <dgm:presLayoutVars>
          <dgm:bulletEnabled val="1"/>
        </dgm:presLayoutVars>
      </dgm:prSet>
      <dgm:spPr/>
      <dgm:t>
        <a:bodyPr/>
        <a:lstStyle/>
        <a:p>
          <a:endParaRPr lang="zh-CN" altLang="en-US"/>
        </a:p>
      </dgm:t>
    </dgm:pt>
  </dgm:ptLst>
  <dgm:cxnLst>
    <dgm:cxn modelId="{68D1758C-B855-4116-8874-313FC2533875}" type="presOf" srcId="{11FC8E0F-87DA-4861-9D4A-5A63CCE56970}" destId="{0659321A-6EC4-41C8-815A-EAE702450F04}" srcOrd="0" destOrd="0" presId="urn:microsoft.com/office/officeart/2005/8/layout/arrow3"/>
    <dgm:cxn modelId="{555B4650-55FD-4DFF-84D1-2A601B1CF1D1}" type="presOf" srcId="{E132F49F-47C2-4412-8C78-5B67490A5C22}" destId="{F89BF3BA-ECB0-4FAA-9806-93CEB98C55FF}" srcOrd="0" destOrd="0" presId="urn:microsoft.com/office/officeart/2005/8/layout/arrow3"/>
    <dgm:cxn modelId="{345DCFFC-ADC3-4B39-BD21-515D77D36921}" type="presOf" srcId="{B14A9024-0F42-4F49-9A59-3C9A97FA45E1}" destId="{E2B5EEDD-C916-49C7-B56B-0AB5E49A8C52}" srcOrd="0" destOrd="0" presId="urn:microsoft.com/office/officeart/2005/8/layout/arrow3"/>
    <dgm:cxn modelId="{1FB84FF5-8458-472B-8BBE-23610B37251E}" srcId="{11FC8E0F-87DA-4861-9D4A-5A63CCE56970}" destId="{B14A9024-0F42-4F49-9A59-3C9A97FA45E1}" srcOrd="1" destOrd="0" parTransId="{073D30D5-2598-4D5D-88D3-DAAB8D6C1299}" sibTransId="{2B0BC811-732D-4A43-8B63-52D5DB7994B4}"/>
    <dgm:cxn modelId="{490FF165-CCA9-4E03-A056-EF8CE8F40661}" srcId="{11FC8E0F-87DA-4861-9D4A-5A63CCE56970}" destId="{E132F49F-47C2-4412-8C78-5B67490A5C22}" srcOrd="0" destOrd="0" parTransId="{643E9D9F-1864-4199-88FB-C4CA26F27A20}" sibTransId="{E66CE331-00E5-4BB7-8B7C-1A8E865D7B08}"/>
    <dgm:cxn modelId="{C6DC2B0C-E931-4FE2-A25D-ED7B1A30A542}" type="presParOf" srcId="{0659321A-6EC4-41C8-815A-EAE702450F04}" destId="{3D4E484B-2AFC-4AA1-8336-9F2CC7FE14C7}" srcOrd="0" destOrd="0" presId="urn:microsoft.com/office/officeart/2005/8/layout/arrow3"/>
    <dgm:cxn modelId="{FE2B830F-9107-478A-A97D-034F5A268A6B}" type="presParOf" srcId="{0659321A-6EC4-41C8-815A-EAE702450F04}" destId="{26FDF037-E3F1-405F-9976-12CC92187661}" srcOrd="1" destOrd="0" presId="urn:microsoft.com/office/officeart/2005/8/layout/arrow3"/>
    <dgm:cxn modelId="{B25B6E23-101B-486F-A80C-375E64D3494B}" type="presParOf" srcId="{0659321A-6EC4-41C8-815A-EAE702450F04}" destId="{F89BF3BA-ECB0-4FAA-9806-93CEB98C55FF}" srcOrd="2" destOrd="0" presId="urn:microsoft.com/office/officeart/2005/8/layout/arrow3"/>
    <dgm:cxn modelId="{F6E479B5-D027-4856-8DCB-A980FE7ADB1B}" type="presParOf" srcId="{0659321A-6EC4-41C8-815A-EAE702450F04}" destId="{C1361C01-EFF7-488A-8DB9-0AFBBD68DA63}" srcOrd="3" destOrd="0" presId="urn:microsoft.com/office/officeart/2005/8/layout/arrow3"/>
    <dgm:cxn modelId="{F8EA096D-D45A-4F8F-A636-6B2B4494A2BA}" type="presParOf" srcId="{0659321A-6EC4-41C8-815A-EAE702450F04}" destId="{E2B5EEDD-C916-49C7-B56B-0AB5E49A8C52}" srcOrd="4" destOrd="0" presId="urn:microsoft.com/office/officeart/2005/8/layout/arrow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4E484B-2AFC-4AA1-8336-9F2CC7FE14C7}">
      <dsp:nvSpPr>
        <dsp:cNvPr id="0" name=""/>
        <dsp:cNvSpPr/>
      </dsp:nvSpPr>
      <dsp:spPr>
        <a:xfrm rot="21300000">
          <a:off x="13571" y="864330"/>
          <a:ext cx="4468656" cy="506538"/>
        </a:xfrm>
        <a:prstGeom prst="mathMinus">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1">
          <a:scrgbClr r="0" g="0" b="0"/>
        </a:lnRef>
        <a:fillRef idx="2">
          <a:scrgbClr r="0" g="0" b="0"/>
        </a:fillRef>
        <a:effectRef idx="1">
          <a:scrgbClr r="0" g="0" b="0"/>
        </a:effectRef>
        <a:fontRef idx="minor"/>
      </dsp:style>
    </dsp:sp>
    <dsp:sp modelId="{26FDF037-E3F1-405F-9976-12CC92187661}">
      <dsp:nvSpPr>
        <dsp:cNvPr id="0" name=""/>
        <dsp:cNvSpPr/>
      </dsp:nvSpPr>
      <dsp:spPr>
        <a:xfrm>
          <a:off x="539496" y="111760"/>
          <a:ext cx="1348740" cy="894080"/>
        </a:xfrm>
        <a:prstGeom prst="downArrow">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F89BF3BA-ECB0-4FAA-9806-93CEB98C55FF}">
      <dsp:nvSpPr>
        <dsp:cNvPr id="0" name=""/>
        <dsp:cNvSpPr/>
      </dsp:nvSpPr>
      <dsp:spPr>
        <a:xfrm>
          <a:off x="2382774" y="0"/>
          <a:ext cx="1438656" cy="9387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904" tIns="120904" rIns="120904" bIns="120904" numCol="1" spcCol="1270" anchor="ctr" anchorCtr="0">
          <a:noAutofit/>
        </a:bodyPr>
        <a:lstStyle/>
        <a:p>
          <a:pPr lvl="0" algn="ctr" defTabSz="755650">
            <a:lnSpc>
              <a:spcPct val="90000"/>
            </a:lnSpc>
            <a:spcBef>
              <a:spcPct val="0"/>
            </a:spcBef>
            <a:spcAft>
              <a:spcPct val="35000"/>
            </a:spcAft>
          </a:pPr>
          <a:r>
            <a:rPr lang="en-US" altLang="zh-CN" sz="1700" kern="1200" dirty="0" smtClean="0"/>
            <a:t>\d+</a:t>
          </a:r>
        </a:p>
        <a:p>
          <a:pPr lvl="0" algn="ctr" defTabSz="755650">
            <a:lnSpc>
              <a:spcPct val="90000"/>
            </a:lnSpc>
            <a:spcBef>
              <a:spcPct val="0"/>
            </a:spcBef>
            <a:spcAft>
              <a:spcPct val="35000"/>
            </a:spcAft>
          </a:pPr>
          <a:r>
            <a:rPr lang="en-US" altLang="zh-CN" sz="1700" kern="1200" dirty="0" smtClean="0"/>
            <a:t>9832</a:t>
          </a:r>
          <a:endParaRPr lang="zh-CN" altLang="en-US" sz="1700" kern="1200" dirty="0"/>
        </a:p>
      </dsp:txBody>
      <dsp:txXfrm>
        <a:off x="2382774" y="0"/>
        <a:ext cx="1438656" cy="938784"/>
      </dsp:txXfrm>
    </dsp:sp>
    <dsp:sp modelId="{C1361C01-EFF7-488A-8DB9-0AFBBD68DA63}">
      <dsp:nvSpPr>
        <dsp:cNvPr id="0" name=""/>
        <dsp:cNvSpPr/>
      </dsp:nvSpPr>
      <dsp:spPr>
        <a:xfrm>
          <a:off x="2607564" y="1229360"/>
          <a:ext cx="1348740" cy="894080"/>
        </a:xfrm>
        <a:prstGeom prst="upArrow">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E2B5EEDD-C916-49C7-B56B-0AB5E49A8C52}">
      <dsp:nvSpPr>
        <dsp:cNvPr id="0" name=""/>
        <dsp:cNvSpPr/>
      </dsp:nvSpPr>
      <dsp:spPr>
        <a:xfrm>
          <a:off x="674370" y="1296416"/>
          <a:ext cx="1438656" cy="9387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904" tIns="120904" rIns="120904" bIns="120904" numCol="1" spcCol="1270" anchor="ctr" anchorCtr="0">
          <a:noAutofit/>
        </a:bodyPr>
        <a:lstStyle/>
        <a:p>
          <a:pPr lvl="0" algn="ctr" defTabSz="755650">
            <a:lnSpc>
              <a:spcPct val="90000"/>
            </a:lnSpc>
            <a:spcBef>
              <a:spcPct val="0"/>
            </a:spcBef>
            <a:spcAft>
              <a:spcPct val="35000"/>
            </a:spcAft>
          </a:pPr>
          <a:r>
            <a:rPr lang="en-US" altLang="en-US" sz="1700" kern="1200" dirty="0" smtClean="0"/>
            <a:t>A+[TG][TG]C+</a:t>
          </a:r>
          <a:endParaRPr lang="en-US" altLang="zh-CN" sz="1700" kern="1200" dirty="0" smtClean="0"/>
        </a:p>
        <a:p>
          <a:pPr lvl="0" algn="ctr" defTabSz="755650">
            <a:lnSpc>
              <a:spcPct val="90000"/>
            </a:lnSpc>
            <a:spcBef>
              <a:spcPct val="0"/>
            </a:spcBef>
            <a:spcAft>
              <a:spcPct val="35000"/>
            </a:spcAft>
          </a:pPr>
          <a:r>
            <a:rPr lang="en-US" altLang="zh-CN" sz="1700" kern="1200" dirty="0" smtClean="0"/>
            <a:t>AAAATGCCC</a:t>
          </a:r>
          <a:endParaRPr lang="zh-CN" altLang="en-US" sz="1700" kern="1200" dirty="0"/>
        </a:p>
      </dsp:txBody>
      <dsp:txXfrm>
        <a:off x="674370" y="1296416"/>
        <a:ext cx="1438656" cy="938784"/>
      </dsp:txXfrm>
    </dsp:sp>
  </dsp:spTree>
</dsp:drawing>
</file>

<file path=ppt/diagrams/layout1.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noAutofit/>
          </a:bodyPr>
          <a:lstStyle>
            <a:lvl1pPr>
              <a:defRPr sz="4800" b="1">
                <a:latin typeface="Ubuntu" panose="020B0504030602030204" pitchFamily="34" charset="0"/>
              </a:defRPr>
            </a:lvl1pPr>
          </a:lstStyle>
          <a:p>
            <a:r>
              <a:rPr lang="en-US" altLang="zh-CN" dirty="0" smtClean="0"/>
              <a:t>Click to edit Master title style</a:t>
            </a:r>
            <a:endParaRPr lang="zh-CN" alt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ltLang="zh-CN" dirty="0" smtClean="0"/>
              <a:t>Click to edit Master subtitle style</a:t>
            </a:r>
            <a:endParaRPr lang="zh-CN" altLang="en-US" dirty="0"/>
          </a:p>
        </p:txBody>
      </p:sp>
      <p:sp>
        <p:nvSpPr>
          <p:cNvPr id="4" name="Date Placeholder 3"/>
          <p:cNvSpPr>
            <a:spLocks noGrp="1"/>
          </p:cNvSpPr>
          <p:nvPr>
            <p:ph type="dt" sz="half" idx="10"/>
          </p:nvPr>
        </p:nvSpPr>
        <p:spPr/>
        <p:txBody>
          <a:bodyPr/>
          <a:lstStyle/>
          <a:p>
            <a:fld id="{BBCDDC63-DBDA-411E-81C9-7A72B10DE3E1}" type="datetimeFigureOut">
              <a:rPr lang="zh-CN" altLang="en-US" smtClean="0"/>
              <a:t>2015/2/10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16EB13B-2153-4161-8EAD-5757D66E8F04}" type="slidenum">
              <a:rPr lang="zh-CN" altLang="en-US" smtClean="0"/>
              <a:t>‹#›</a:t>
            </a:fld>
            <a:endParaRPr lang="zh-CN" altLang="en-US"/>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7504" y="6309320"/>
            <a:ext cx="507015" cy="517408"/>
          </a:xfrm>
          <a:prstGeom prst="rect">
            <a:avLst/>
          </a:prstGeom>
        </p:spPr>
      </p:pic>
      <p:sp>
        <p:nvSpPr>
          <p:cNvPr id="8" name="TextBox 7"/>
          <p:cNvSpPr txBox="1"/>
          <p:nvPr userDrawn="1"/>
        </p:nvSpPr>
        <p:spPr>
          <a:xfrm>
            <a:off x="614519" y="6429523"/>
            <a:ext cx="4819653" cy="276999"/>
          </a:xfrm>
          <a:prstGeom prst="rect">
            <a:avLst/>
          </a:prstGeom>
          <a:noFill/>
        </p:spPr>
        <p:txBody>
          <a:bodyPr wrap="none" rtlCol="0">
            <a:spAutoFit/>
          </a:bodyPr>
          <a:lstStyle/>
          <a:p>
            <a:r>
              <a:rPr lang="en-US" altLang="zh-CN" sz="1200" b="1" dirty="0" smtClean="0">
                <a:latin typeface="微软雅黑" panose="020B0503020204020204" pitchFamily="34" charset="-122"/>
                <a:ea typeface="微软雅黑" panose="020B0503020204020204" pitchFamily="34" charset="-122"/>
              </a:rPr>
              <a:t>Guangxi University · College of Life Science and Technology</a:t>
            </a:r>
            <a:endParaRPr lang="zh-CN" altLang="en-US" sz="12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89855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Date Placeholder 3"/>
          <p:cNvSpPr>
            <a:spLocks noGrp="1"/>
          </p:cNvSpPr>
          <p:nvPr>
            <p:ph type="dt" sz="half" idx="10"/>
          </p:nvPr>
        </p:nvSpPr>
        <p:spPr/>
        <p:txBody>
          <a:bodyPr/>
          <a:lstStyle/>
          <a:p>
            <a:fld id="{BBCDDC63-DBDA-411E-81C9-7A72B10DE3E1}" type="datetimeFigureOut">
              <a:rPr lang="zh-CN" altLang="en-US" smtClean="0"/>
              <a:t>2015/2/10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16EB13B-2153-4161-8EAD-5757D66E8F04}" type="slidenum">
              <a:rPr lang="zh-CN" altLang="en-US" smtClean="0"/>
              <a:t>‹#›</a:t>
            </a:fld>
            <a:endParaRPr lang="zh-CN" altLang="en-US"/>
          </a:p>
        </p:txBody>
      </p:sp>
    </p:spTree>
    <p:extLst>
      <p:ext uri="{BB962C8B-B14F-4D97-AF65-F5344CB8AC3E}">
        <p14:creationId xmlns:p14="http://schemas.microsoft.com/office/powerpoint/2010/main" val="3739661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Date Placeholder 3"/>
          <p:cNvSpPr>
            <a:spLocks noGrp="1"/>
          </p:cNvSpPr>
          <p:nvPr>
            <p:ph type="dt" sz="half" idx="10"/>
          </p:nvPr>
        </p:nvSpPr>
        <p:spPr/>
        <p:txBody>
          <a:bodyPr/>
          <a:lstStyle/>
          <a:p>
            <a:fld id="{BBCDDC63-DBDA-411E-81C9-7A72B10DE3E1}" type="datetimeFigureOut">
              <a:rPr lang="zh-CN" altLang="en-US" smtClean="0"/>
              <a:t>2015/2/10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16EB13B-2153-4161-8EAD-5757D66E8F04}" type="slidenum">
              <a:rPr lang="zh-CN" altLang="en-US" smtClean="0"/>
              <a:t>‹#›</a:t>
            </a:fld>
            <a:endParaRPr lang="zh-CN" altLang="en-US"/>
          </a:p>
        </p:txBody>
      </p:sp>
    </p:spTree>
    <p:extLst>
      <p:ext uri="{BB962C8B-B14F-4D97-AF65-F5344CB8AC3E}">
        <p14:creationId xmlns:p14="http://schemas.microsoft.com/office/powerpoint/2010/main" val="3236692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ndara" panose="020E0502030303020204" pitchFamily="34" charset="0"/>
                <a:ea typeface="Verdana" panose="020B0604030504040204" pitchFamily="34" charset="0"/>
                <a:cs typeface="Verdana" panose="020B0604030504040204" pitchFamily="34" charset="0"/>
              </a:defRPr>
            </a:lvl1pPr>
          </a:lstStyle>
          <a:p>
            <a:r>
              <a:rPr lang="en-US" altLang="zh-CN" dirty="0" smtClean="0"/>
              <a:t>Click to edit Master title style</a:t>
            </a:r>
            <a:endParaRPr lang="zh-CN" altLang="en-US" dirty="0"/>
          </a:p>
        </p:txBody>
      </p:sp>
      <p:sp>
        <p:nvSpPr>
          <p:cNvPr id="3" name="Content Placeholder 2"/>
          <p:cNvSpPr>
            <a:spLocks noGrp="1"/>
          </p:cNvSpPr>
          <p:nvPr>
            <p:ph idx="1"/>
          </p:nvPr>
        </p:nvSpPr>
        <p:spPr/>
        <p:txBody>
          <a:bodyPr/>
          <a:lstStyle>
            <a:lvl1pPr>
              <a:defRPr>
                <a:latin typeface="Candara" panose="020E0502030303020204" pitchFamily="34" charset="0"/>
              </a:defRPr>
            </a:lvl1pPr>
            <a:lvl2pPr>
              <a:defRPr>
                <a:latin typeface="Candara" panose="020E0502030303020204" pitchFamily="34" charset="0"/>
              </a:defRPr>
            </a:lvl2pPr>
            <a:lvl3pPr>
              <a:defRPr>
                <a:latin typeface="Candara" panose="020E0502030303020204" pitchFamily="34" charset="0"/>
              </a:defRPr>
            </a:lvl3pPr>
            <a:lvl4pPr>
              <a:defRPr>
                <a:latin typeface="Candara" panose="020E0502030303020204" pitchFamily="34" charset="0"/>
              </a:defRPr>
            </a:lvl4pPr>
            <a:lvl5pPr>
              <a:defRPr>
                <a:latin typeface="Candara" panose="020E0502030303020204" pitchFamily="34" charset="0"/>
              </a:defRPr>
            </a:lvl5pPr>
          </a:lstStyle>
          <a:p>
            <a:pPr lvl="0"/>
            <a:r>
              <a:rPr lang="en-US" altLang="zh-CN" dirty="0" smtClean="0"/>
              <a:t>Click to edit Master text styles</a:t>
            </a:r>
          </a:p>
          <a:p>
            <a:pPr lvl="1"/>
            <a:r>
              <a:rPr lang="en-US" altLang="zh-CN" dirty="0" smtClean="0"/>
              <a:t>Second level</a:t>
            </a:r>
          </a:p>
          <a:p>
            <a:pPr lvl="2"/>
            <a:r>
              <a:rPr lang="en-US" altLang="zh-CN" dirty="0" smtClean="0"/>
              <a:t>Third level</a:t>
            </a:r>
          </a:p>
          <a:p>
            <a:pPr lvl="3"/>
            <a:r>
              <a:rPr lang="en-US" altLang="zh-CN" dirty="0" smtClean="0"/>
              <a:t>Fourth level</a:t>
            </a:r>
          </a:p>
          <a:p>
            <a:pPr lvl="4"/>
            <a:r>
              <a:rPr lang="en-US" altLang="zh-CN" dirty="0" smtClean="0"/>
              <a:t>Fifth level</a:t>
            </a:r>
            <a:endParaRPr lang="zh-CN" altLang="en-US" dirty="0"/>
          </a:p>
        </p:txBody>
      </p:sp>
      <p:sp>
        <p:nvSpPr>
          <p:cNvPr id="4" name="Date Placeholder 3"/>
          <p:cNvSpPr>
            <a:spLocks noGrp="1"/>
          </p:cNvSpPr>
          <p:nvPr>
            <p:ph type="dt" sz="half" idx="10"/>
          </p:nvPr>
        </p:nvSpPr>
        <p:spPr/>
        <p:txBody>
          <a:bodyPr/>
          <a:lstStyle/>
          <a:p>
            <a:fld id="{BBCDDC63-DBDA-411E-81C9-7A72B10DE3E1}" type="datetimeFigureOut">
              <a:rPr lang="zh-CN" altLang="en-US" smtClean="0"/>
              <a:t>2015/2/10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16EB13B-2153-4161-8EAD-5757D66E8F04}" type="slidenum">
              <a:rPr lang="zh-CN" altLang="en-US" smtClean="0"/>
              <a:t>‹#›</a:t>
            </a:fld>
            <a:endParaRPr lang="zh-CN" altLang="en-US"/>
          </a:p>
        </p:txBody>
      </p:sp>
    </p:spTree>
    <p:extLst>
      <p:ext uri="{BB962C8B-B14F-4D97-AF65-F5344CB8AC3E}">
        <p14:creationId xmlns:p14="http://schemas.microsoft.com/office/powerpoint/2010/main" val="3517498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ltLang="zh-CN" smtClean="0"/>
              <a:t>Click to edit Master text styles</a:t>
            </a:r>
          </a:p>
        </p:txBody>
      </p:sp>
      <p:sp>
        <p:nvSpPr>
          <p:cNvPr id="4" name="Date Placeholder 3"/>
          <p:cNvSpPr>
            <a:spLocks noGrp="1"/>
          </p:cNvSpPr>
          <p:nvPr>
            <p:ph type="dt" sz="half" idx="10"/>
          </p:nvPr>
        </p:nvSpPr>
        <p:spPr/>
        <p:txBody>
          <a:bodyPr/>
          <a:lstStyle/>
          <a:p>
            <a:fld id="{BBCDDC63-DBDA-411E-81C9-7A72B10DE3E1}" type="datetimeFigureOut">
              <a:rPr lang="zh-CN" altLang="en-US" smtClean="0"/>
              <a:t>2015/2/10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16EB13B-2153-4161-8EAD-5757D66E8F04}" type="slidenum">
              <a:rPr lang="zh-CN" altLang="en-US" smtClean="0"/>
              <a:t>‹#›</a:t>
            </a:fld>
            <a:endParaRPr lang="zh-CN" altLang="en-US"/>
          </a:p>
        </p:txBody>
      </p:sp>
    </p:spTree>
    <p:extLst>
      <p:ext uri="{BB962C8B-B14F-4D97-AF65-F5344CB8AC3E}">
        <p14:creationId xmlns:p14="http://schemas.microsoft.com/office/powerpoint/2010/main" val="839809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Date Placeholder 4"/>
          <p:cNvSpPr>
            <a:spLocks noGrp="1"/>
          </p:cNvSpPr>
          <p:nvPr>
            <p:ph type="dt" sz="half" idx="10"/>
          </p:nvPr>
        </p:nvSpPr>
        <p:spPr/>
        <p:txBody>
          <a:bodyPr/>
          <a:lstStyle/>
          <a:p>
            <a:fld id="{BBCDDC63-DBDA-411E-81C9-7A72B10DE3E1}" type="datetimeFigureOut">
              <a:rPr lang="zh-CN" altLang="en-US" smtClean="0"/>
              <a:t>2015/2/10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16EB13B-2153-4161-8EAD-5757D66E8F04}" type="slidenum">
              <a:rPr lang="zh-CN" altLang="en-US" smtClean="0"/>
              <a:t>‹#›</a:t>
            </a:fld>
            <a:endParaRPr lang="zh-CN" altLang="en-US"/>
          </a:p>
        </p:txBody>
      </p:sp>
    </p:spTree>
    <p:extLst>
      <p:ext uri="{BB962C8B-B14F-4D97-AF65-F5344CB8AC3E}">
        <p14:creationId xmlns:p14="http://schemas.microsoft.com/office/powerpoint/2010/main" val="3838419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7" name="Date Placeholder 6"/>
          <p:cNvSpPr>
            <a:spLocks noGrp="1"/>
          </p:cNvSpPr>
          <p:nvPr>
            <p:ph type="dt" sz="half" idx="10"/>
          </p:nvPr>
        </p:nvSpPr>
        <p:spPr/>
        <p:txBody>
          <a:bodyPr/>
          <a:lstStyle/>
          <a:p>
            <a:fld id="{BBCDDC63-DBDA-411E-81C9-7A72B10DE3E1}" type="datetimeFigureOut">
              <a:rPr lang="zh-CN" altLang="en-US" smtClean="0"/>
              <a:t>2015/2/10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A16EB13B-2153-4161-8EAD-5757D66E8F04}" type="slidenum">
              <a:rPr lang="zh-CN" altLang="en-US" smtClean="0"/>
              <a:t>‹#›</a:t>
            </a:fld>
            <a:endParaRPr lang="zh-CN" altLang="en-US"/>
          </a:p>
        </p:txBody>
      </p:sp>
    </p:spTree>
    <p:extLst>
      <p:ext uri="{BB962C8B-B14F-4D97-AF65-F5344CB8AC3E}">
        <p14:creationId xmlns:p14="http://schemas.microsoft.com/office/powerpoint/2010/main" val="1837342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Date Placeholder 2"/>
          <p:cNvSpPr>
            <a:spLocks noGrp="1"/>
          </p:cNvSpPr>
          <p:nvPr>
            <p:ph type="dt" sz="half" idx="10"/>
          </p:nvPr>
        </p:nvSpPr>
        <p:spPr/>
        <p:txBody>
          <a:bodyPr/>
          <a:lstStyle/>
          <a:p>
            <a:fld id="{BBCDDC63-DBDA-411E-81C9-7A72B10DE3E1}" type="datetimeFigureOut">
              <a:rPr lang="zh-CN" altLang="en-US" smtClean="0"/>
              <a:t>2015/2/10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A16EB13B-2153-4161-8EAD-5757D66E8F04}" type="slidenum">
              <a:rPr lang="zh-CN" altLang="en-US" smtClean="0"/>
              <a:t>‹#›</a:t>
            </a:fld>
            <a:endParaRPr lang="zh-CN" altLang="en-US"/>
          </a:p>
        </p:txBody>
      </p:sp>
    </p:spTree>
    <p:extLst>
      <p:ext uri="{BB962C8B-B14F-4D97-AF65-F5344CB8AC3E}">
        <p14:creationId xmlns:p14="http://schemas.microsoft.com/office/powerpoint/2010/main" val="2853989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CDDC63-DBDA-411E-81C9-7A72B10DE3E1}" type="datetimeFigureOut">
              <a:rPr lang="zh-CN" altLang="en-US" smtClean="0"/>
              <a:t>2015/2/10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A16EB13B-2153-4161-8EAD-5757D66E8F04}" type="slidenum">
              <a:rPr lang="zh-CN" altLang="en-US" smtClean="0"/>
              <a:t>‹#›</a:t>
            </a:fld>
            <a:endParaRPr lang="zh-CN" altLang="en-US"/>
          </a:p>
        </p:txBody>
      </p:sp>
    </p:spTree>
    <p:extLst>
      <p:ext uri="{BB962C8B-B14F-4D97-AF65-F5344CB8AC3E}">
        <p14:creationId xmlns:p14="http://schemas.microsoft.com/office/powerpoint/2010/main" val="3276682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ltLang="zh-CN" smtClean="0"/>
              <a:t>Click to edit Master title style</a:t>
            </a:r>
            <a:endParaRPr lang="zh-CN" alt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BBCDDC63-DBDA-411E-81C9-7A72B10DE3E1}" type="datetimeFigureOut">
              <a:rPr lang="zh-CN" altLang="en-US" smtClean="0"/>
              <a:t>2015/2/10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16EB13B-2153-4161-8EAD-5757D66E8F04}" type="slidenum">
              <a:rPr lang="zh-CN" altLang="en-US" smtClean="0"/>
              <a:t>‹#›</a:t>
            </a:fld>
            <a:endParaRPr lang="zh-CN" altLang="en-US"/>
          </a:p>
        </p:txBody>
      </p:sp>
    </p:spTree>
    <p:extLst>
      <p:ext uri="{BB962C8B-B14F-4D97-AF65-F5344CB8AC3E}">
        <p14:creationId xmlns:p14="http://schemas.microsoft.com/office/powerpoint/2010/main" val="285271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ltLang="zh-CN" smtClean="0"/>
              <a:t>Click to edit Master title style</a:t>
            </a:r>
            <a:endParaRPr lang="zh-CN" alt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BBCDDC63-DBDA-411E-81C9-7A72B10DE3E1}" type="datetimeFigureOut">
              <a:rPr lang="zh-CN" altLang="en-US" smtClean="0"/>
              <a:t>2015/2/10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16EB13B-2153-4161-8EAD-5757D66E8F04}" type="slidenum">
              <a:rPr lang="zh-CN" altLang="en-US" smtClean="0"/>
              <a:t>‹#›</a:t>
            </a:fld>
            <a:endParaRPr lang="zh-CN" altLang="en-US"/>
          </a:p>
        </p:txBody>
      </p:sp>
    </p:spTree>
    <p:extLst>
      <p:ext uri="{BB962C8B-B14F-4D97-AF65-F5344CB8AC3E}">
        <p14:creationId xmlns:p14="http://schemas.microsoft.com/office/powerpoint/2010/main" val="3714418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5812421" y="5241788"/>
            <a:ext cx="3331579" cy="1616212"/>
          </a:xfrm>
          <a:prstGeom prst="rect">
            <a:avLst/>
          </a:prstGeom>
        </p:spPr>
      </p:pic>
      <p:sp>
        <p:nvSpPr>
          <p:cNvPr id="2" name="Title Placeholder 1"/>
          <p:cNvSpPr>
            <a:spLocks noGrp="1"/>
          </p:cNvSpPr>
          <p:nvPr>
            <p:ph type="title"/>
          </p:nvPr>
        </p:nvSpPr>
        <p:spPr>
          <a:xfrm>
            <a:off x="251520" y="188640"/>
            <a:ext cx="8712968" cy="792088"/>
          </a:xfrm>
          <a:prstGeom prst="rect">
            <a:avLst/>
          </a:prstGeom>
        </p:spPr>
        <p:txBody>
          <a:bodyPr vert="horz" lIns="91440" tIns="45720" rIns="91440" bIns="45720" rtlCol="0" anchor="ctr">
            <a:normAutofit/>
          </a:bodyPr>
          <a:lstStyle/>
          <a:p>
            <a:r>
              <a:rPr lang="en-US" altLang="zh-CN" dirty="0" smtClean="0"/>
              <a:t>Click to edit Master title style</a:t>
            </a:r>
            <a:endParaRPr lang="zh-CN" altLang="en-US" dirty="0"/>
          </a:p>
        </p:txBody>
      </p:sp>
      <p:sp>
        <p:nvSpPr>
          <p:cNvPr id="3" name="Text Placeholder 2"/>
          <p:cNvSpPr>
            <a:spLocks noGrp="1"/>
          </p:cNvSpPr>
          <p:nvPr>
            <p:ph type="body" idx="1"/>
          </p:nvPr>
        </p:nvSpPr>
        <p:spPr>
          <a:xfrm>
            <a:off x="251520" y="1166018"/>
            <a:ext cx="8712968" cy="5071294"/>
          </a:xfrm>
          <a:prstGeom prst="rect">
            <a:avLst/>
          </a:prstGeom>
        </p:spPr>
        <p:txBody>
          <a:bodyPr vert="horz" lIns="91440" tIns="45720" rIns="91440" bIns="45720" rtlCol="0">
            <a:normAutofit/>
          </a:bodyPr>
          <a:lstStyle/>
          <a:p>
            <a:pPr lvl="0"/>
            <a:r>
              <a:rPr lang="en-US" altLang="zh-CN" dirty="0" smtClean="0"/>
              <a:t>Click to edit Master text styles</a:t>
            </a:r>
          </a:p>
          <a:p>
            <a:pPr lvl="1"/>
            <a:r>
              <a:rPr lang="en-US" altLang="zh-CN" dirty="0" smtClean="0"/>
              <a:t>Second level</a:t>
            </a:r>
          </a:p>
          <a:p>
            <a:pPr lvl="2"/>
            <a:r>
              <a:rPr lang="en-US" altLang="zh-CN" dirty="0" smtClean="0"/>
              <a:t>Third level</a:t>
            </a:r>
          </a:p>
          <a:p>
            <a:pPr lvl="3"/>
            <a:r>
              <a:rPr lang="en-US" altLang="zh-CN" dirty="0" smtClean="0"/>
              <a:t>Fourth level</a:t>
            </a:r>
          </a:p>
          <a:p>
            <a:pPr lvl="4"/>
            <a:r>
              <a:rPr lang="en-US" altLang="zh-CN" dirty="0" smtClean="0"/>
              <a:t>Fifth level</a:t>
            </a:r>
            <a:endParaRPr lang="zh-CN" alt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CDDC63-DBDA-411E-81C9-7A72B10DE3E1}" type="datetimeFigureOut">
              <a:rPr lang="zh-CN" altLang="en-US" smtClean="0"/>
              <a:t>2015/2/10</a:t>
            </a:fld>
            <a:endParaRPr lang="zh-CN" alt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6EB13B-2153-4161-8EAD-5757D66E8F04}" type="slidenum">
              <a:rPr lang="zh-CN" altLang="en-US" smtClean="0"/>
              <a:t>‹#›</a:t>
            </a:fld>
            <a:endParaRPr lang="zh-CN" altLang="en-US"/>
          </a:p>
        </p:txBody>
      </p:sp>
    </p:spTree>
    <p:extLst>
      <p:ext uri="{BB962C8B-B14F-4D97-AF65-F5344CB8AC3E}">
        <p14:creationId xmlns:p14="http://schemas.microsoft.com/office/powerpoint/2010/main" val="381430277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3600" b="0" kern="1200">
          <a:solidFill>
            <a:schemeClr val="tx1"/>
          </a:solidFill>
          <a:latin typeface="Ubuntu" panose="020B0504030602030204" pitchFamily="34"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Ubuntu" panose="020B050403060203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Ubuntu" panose="020B050403060203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Ubuntu" panose="020B050403060203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Ubuntu" panose="020B050403060203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Ubuntu" panose="020B050403060203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codeproject.com/" TargetMode="External"/><Relationship Id="rId2" Type="http://schemas.openxmlformats.org/officeDocument/2006/relationships/hyperlink" Target="http://msdn.microsoft.com/"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ltLang="zh-CN" dirty="0" smtClean="0"/>
              <a:t>VisualBasic Programming</a:t>
            </a:r>
            <a:endParaRPr lang="zh-CN" altLang="en-US" dirty="0"/>
          </a:p>
        </p:txBody>
      </p:sp>
      <p:sp>
        <p:nvSpPr>
          <p:cNvPr id="3" name="Subtitle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1385106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zh-CN" altLang="en-US"/>
          </a:p>
        </p:txBody>
      </p:sp>
      <p:sp>
        <p:nvSpPr>
          <p:cNvPr id="3" name="Content Placeholder 2"/>
          <p:cNvSpPr>
            <a:spLocks noGrp="1"/>
          </p:cNvSpPr>
          <p:nvPr>
            <p:ph idx="1"/>
          </p:nvPr>
        </p:nvSpPr>
        <p:spPr>
          <a:xfrm>
            <a:off x="178288" y="5930908"/>
            <a:ext cx="8712968" cy="927092"/>
          </a:xfrm>
        </p:spPr>
        <p:txBody>
          <a:bodyPr>
            <a:normAutofit/>
          </a:bodyPr>
          <a:lstStyle/>
          <a:p>
            <a:r>
              <a:rPr lang="en-US" altLang="zh-CN" sz="2000" dirty="0" smtClean="0"/>
              <a:t>The object browser is the most important help </a:t>
            </a:r>
          </a:p>
          <a:p>
            <a:r>
              <a:rPr lang="en-US" altLang="zh-CN" sz="2000" dirty="0" smtClean="0"/>
              <a:t>source for your programming.</a:t>
            </a:r>
            <a:endParaRPr lang="zh-CN" altLang="en-US" sz="2000"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288" y="152400"/>
            <a:ext cx="8760069" cy="5702309"/>
          </a:xfrm>
          <a:prstGeom prst="rect">
            <a:avLst/>
          </a:prstGeom>
          <a:noFill/>
          <a:ln>
            <a:noFill/>
          </a:ln>
          <a:effectLst>
            <a:outerShdw blurRad="63500" sx="102000" sy="102000" algn="ctr" rotWithShape="0">
              <a:prstClr val="black">
                <a:alpha val="19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381000" y="1219200"/>
            <a:ext cx="3429000" cy="41148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5"/>
          <p:cNvSpPr/>
          <p:nvPr/>
        </p:nvSpPr>
        <p:spPr>
          <a:xfrm>
            <a:off x="4191000" y="1219200"/>
            <a:ext cx="4267200" cy="22098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6"/>
          <p:cNvSpPr/>
          <p:nvPr/>
        </p:nvSpPr>
        <p:spPr>
          <a:xfrm>
            <a:off x="4076700" y="3733800"/>
            <a:ext cx="4457700" cy="13716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97808" y="1828800"/>
            <a:ext cx="1659792" cy="646331"/>
          </a:xfrm>
          <a:prstGeom prst="rect">
            <a:avLst/>
          </a:prstGeom>
          <a:noFill/>
        </p:spPr>
        <p:txBody>
          <a:bodyPr wrap="square" rtlCol="0">
            <a:spAutoFit/>
          </a:bodyPr>
          <a:lstStyle/>
          <a:p>
            <a:r>
              <a:rPr lang="en-US" altLang="zh-CN" b="1" dirty="0" smtClean="0">
                <a:solidFill>
                  <a:srgbClr val="FF0000"/>
                </a:solidFill>
              </a:rPr>
              <a:t>Class Objects in the namespace</a:t>
            </a:r>
            <a:endParaRPr lang="zh-CN" altLang="en-US" b="1" dirty="0">
              <a:solidFill>
                <a:srgbClr val="FF0000"/>
              </a:solidFill>
            </a:endParaRPr>
          </a:p>
        </p:txBody>
      </p:sp>
      <p:sp>
        <p:nvSpPr>
          <p:cNvPr id="9" name="TextBox 8"/>
          <p:cNvSpPr txBox="1"/>
          <p:nvPr/>
        </p:nvSpPr>
        <p:spPr>
          <a:xfrm>
            <a:off x="5486400" y="1295400"/>
            <a:ext cx="2799862" cy="369332"/>
          </a:xfrm>
          <a:prstGeom prst="rect">
            <a:avLst/>
          </a:prstGeom>
          <a:noFill/>
        </p:spPr>
        <p:txBody>
          <a:bodyPr wrap="square" rtlCol="0">
            <a:spAutoFit/>
          </a:bodyPr>
          <a:lstStyle/>
          <a:p>
            <a:r>
              <a:rPr lang="en-US" altLang="zh-CN" b="1" dirty="0" smtClean="0">
                <a:solidFill>
                  <a:srgbClr val="FF0000"/>
                </a:solidFill>
              </a:rPr>
              <a:t>Methods in the class object</a:t>
            </a:r>
            <a:endParaRPr lang="zh-CN" altLang="en-US" b="1" dirty="0">
              <a:solidFill>
                <a:srgbClr val="FF0000"/>
              </a:solidFill>
            </a:endParaRPr>
          </a:p>
        </p:txBody>
      </p:sp>
      <p:sp>
        <p:nvSpPr>
          <p:cNvPr id="10" name="TextBox 9"/>
          <p:cNvSpPr txBox="1"/>
          <p:nvPr/>
        </p:nvSpPr>
        <p:spPr>
          <a:xfrm>
            <a:off x="4800600" y="4343400"/>
            <a:ext cx="2799862" cy="646331"/>
          </a:xfrm>
          <a:prstGeom prst="rect">
            <a:avLst/>
          </a:prstGeom>
          <a:noFill/>
        </p:spPr>
        <p:txBody>
          <a:bodyPr wrap="square" rtlCol="0">
            <a:spAutoFit/>
          </a:bodyPr>
          <a:lstStyle/>
          <a:p>
            <a:r>
              <a:rPr lang="en-US" altLang="zh-CN" b="1" dirty="0" smtClean="0">
                <a:solidFill>
                  <a:srgbClr val="FF0000"/>
                </a:solidFill>
              </a:rPr>
              <a:t>Method description and parameters information</a:t>
            </a:r>
            <a:endParaRPr lang="zh-CN" altLang="en-US" b="1" dirty="0">
              <a:solidFill>
                <a:srgbClr val="FF0000"/>
              </a:solidFill>
            </a:endParaRPr>
          </a:p>
        </p:txBody>
      </p:sp>
    </p:spTree>
    <p:extLst>
      <p:ext uri="{BB962C8B-B14F-4D97-AF65-F5344CB8AC3E}">
        <p14:creationId xmlns:p14="http://schemas.microsoft.com/office/powerpoint/2010/main" val="2556752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Get help about VB programming</a:t>
            </a:r>
            <a:endParaRPr lang="zh-CN" altLang="en-US" dirty="0"/>
          </a:p>
        </p:txBody>
      </p:sp>
      <p:sp>
        <p:nvSpPr>
          <p:cNvPr id="3" name="Content Placeholder 2"/>
          <p:cNvSpPr>
            <a:spLocks noGrp="1"/>
          </p:cNvSpPr>
          <p:nvPr>
            <p:ph idx="1"/>
          </p:nvPr>
        </p:nvSpPr>
        <p:spPr/>
        <p:txBody>
          <a:bodyPr/>
          <a:lstStyle/>
          <a:p>
            <a:r>
              <a:rPr lang="en-US" altLang="zh-CN" dirty="0" smtClean="0"/>
              <a:t>Two website was recommended for help you to solve a problem</a:t>
            </a:r>
          </a:p>
          <a:p>
            <a:endParaRPr lang="en-US" altLang="zh-CN" dirty="0"/>
          </a:p>
          <a:p>
            <a:r>
              <a:rPr lang="en-US" altLang="zh-CN" dirty="0" smtClean="0"/>
              <a:t>MSDN online library</a:t>
            </a:r>
          </a:p>
          <a:p>
            <a:r>
              <a:rPr lang="en-US" altLang="zh-CN" dirty="0" smtClean="0">
                <a:hlinkClick r:id="rId2"/>
              </a:rPr>
              <a:t>http</a:t>
            </a:r>
            <a:r>
              <a:rPr lang="en-US" altLang="zh-CN" dirty="0">
                <a:hlinkClick r:id="rId2"/>
              </a:rPr>
              <a:t>://msdn.microsoft.com</a:t>
            </a:r>
            <a:r>
              <a:rPr lang="en-US" altLang="zh-CN" dirty="0" smtClean="0">
                <a:hlinkClick r:id="rId2"/>
              </a:rPr>
              <a:t>/</a:t>
            </a:r>
            <a:endParaRPr lang="en-US" altLang="zh-CN" dirty="0" smtClean="0"/>
          </a:p>
          <a:p>
            <a:endParaRPr lang="en-US" altLang="zh-CN" dirty="0"/>
          </a:p>
          <a:p>
            <a:r>
              <a:rPr lang="en-US" altLang="zh-CN" dirty="0" smtClean="0"/>
              <a:t>Codeproject articles</a:t>
            </a:r>
          </a:p>
          <a:p>
            <a:r>
              <a:rPr lang="en-US" altLang="zh-CN" dirty="0" smtClean="0">
                <a:hlinkClick r:id="rId3"/>
              </a:rPr>
              <a:t>http://www.codeproject.com</a:t>
            </a:r>
            <a:endParaRPr lang="en-US" altLang="zh-CN" dirty="0" smtClean="0"/>
          </a:p>
          <a:p>
            <a:endParaRPr lang="zh-CN" altLang="en-US" dirty="0"/>
          </a:p>
        </p:txBody>
      </p:sp>
    </p:spTree>
    <p:extLst>
      <p:ext uri="{BB962C8B-B14F-4D97-AF65-F5344CB8AC3E}">
        <p14:creationId xmlns:p14="http://schemas.microsoft.com/office/powerpoint/2010/main" val="1613683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zh-CN" dirty="0" smtClean="0"/>
              <a:t>Start coding</a:t>
            </a:r>
            <a:endParaRPr lang="zh-CN" altLang="en-US" dirty="0"/>
          </a:p>
        </p:txBody>
      </p:sp>
      <p:sp>
        <p:nvSpPr>
          <p:cNvPr id="5" name="Text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00513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zh-CN" dirty="0" smtClean="0"/>
              <a:t>Basic data type</a:t>
            </a:r>
            <a:endParaRPr lang="zh-CN" alt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913840245"/>
              </p:ext>
            </p:extLst>
          </p:nvPr>
        </p:nvGraphicFramePr>
        <p:xfrm>
          <a:off x="201612" y="1219200"/>
          <a:ext cx="8740776" cy="5307543"/>
        </p:xfrm>
        <a:graphic>
          <a:graphicData uri="http://schemas.openxmlformats.org/drawingml/2006/table">
            <a:tbl>
              <a:tblPr firstRow="1" bandRow="1">
                <a:tableStyleId>{8FD4443E-F989-4FC4-A0C8-D5A2AF1F390B}</a:tableStyleId>
              </a:tblPr>
              <a:tblGrid>
                <a:gridCol w="1295400"/>
                <a:gridCol w="4531784"/>
                <a:gridCol w="2913592"/>
              </a:tblGrid>
              <a:tr h="351766">
                <a:tc>
                  <a:txBody>
                    <a:bodyPr/>
                    <a:lstStyle/>
                    <a:p>
                      <a:r>
                        <a:rPr lang="en-US" altLang="zh-CN" dirty="0" smtClean="0"/>
                        <a:t>Type Name</a:t>
                      </a:r>
                      <a:endParaRPr lang="zh-CN" altLang="en-US" dirty="0"/>
                    </a:p>
                  </a:txBody>
                  <a:tcPr/>
                </a:tc>
                <a:tc>
                  <a:txBody>
                    <a:bodyPr/>
                    <a:lstStyle/>
                    <a:p>
                      <a:r>
                        <a:rPr lang="en-US" altLang="zh-CN" dirty="0" smtClean="0"/>
                        <a:t>Description</a:t>
                      </a:r>
                      <a:endParaRPr lang="zh-CN" altLang="en-US" dirty="0"/>
                    </a:p>
                  </a:txBody>
                  <a:tcPr/>
                </a:tc>
                <a:tc>
                  <a:txBody>
                    <a:bodyPr/>
                    <a:lstStyle/>
                    <a:p>
                      <a:r>
                        <a:rPr lang="en-US" altLang="zh-CN" dirty="0" smtClean="0"/>
                        <a:t>Comments</a:t>
                      </a:r>
                      <a:endParaRPr lang="zh-CN" altLang="en-US" dirty="0"/>
                    </a:p>
                  </a:txBody>
                  <a:tcPr/>
                </a:tc>
              </a:tr>
              <a:tr h="879416">
                <a:tc>
                  <a:txBody>
                    <a:bodyPr/>
                    <a:lstStyle/>
                    <a:p>
                      <a:r>
                        <a:rPr lang="fr-FR" altLang="zh-CN" sz="1800" kern="1200" dirty="0" smtClean="0"/>
                        <a:t>String</a:t>
                      </a:r>
                      <a:endParaRPr lang="fr-FR" altLang="zh-CN" sz="1800" b="0" kern="1200" dirty="0" smtClean="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800" u="none" kern="1200" dirty="0" smtClean="0"/>
                        <a:t>Represents text as a series of Unicode characters.</a:t>
                      </a:r>
                      <a:endParaRPr lang="zh-CN" altLang="en-US" u="none" dirty="0" smtClean="0"/>
                    </a:p>
                    <a:p>
                      <a:endParaRPr lang="zh-CN" altLang="en-US" dirty="0"/>
                    </a:p>
                  </a:txBody>
                  <a:tcPr/>
                </a:tc>
                <a:tc rowSpan="2">
                  <a:txBody>
                    <a:bodyPr/>
                    <a:lstStyle/>
                    <a:p>
                      <a:r>
                        <a:rPr lang="en-US" altLang="zh-CN" dirty="0" smtClean="0"/>
                        <a:t>String value equals to a Char array</a:t>
                      </a:r>
                      <a:endParaRPr lang="zh-CN" altLang="en-US" dirty="0"/>
                    </a:p>
                  </a:txBody>
                  <a:tcPr/>
                </a:tc>
              </a:tr>
              <a:tr h="351766">
                <a:tc>
                  <a:txBody>
                    <a:bodyPr/>
                    <a:lstStyle/>
                    <a:p>
                      <a:r>
                        <a:rPr lang="en-US" altLang="zh-CN" sz="1800" b="0" kern="1200" dirty="0" smtClean="0">
                          <a:solidFill>
                            <a:schemeClr val="lt1"/>
                          </a:solidFill>
                          <a:latin typeface="+mn-lt"/>
                          <a:ea typeface="+mn-ea"/>
                          <a:cs typeface="+mn-cs"/>
                        </a:rPr>
                        <a:t>Char</a:t>
                      </a:r>
                      <a:endParaRPr lang="fr-FR" altLang="zh-CN" sz="1800" b="0" kern="1200" dirty="0" smtClean="0">
                        <a:solidFill>
                          <a:schemeClr val="lt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altLang="zh-CN" sz="1800" kern="1200" dirty="0" err="1" smtClean="0">
                          <a:solidFill>
                            <a:schemeClr val="lt1"/>
                          </a:solidFill>
                          <a:latin typeface="+mn-lt"/>
                          <a:ea typeface="+mn-ea"/>
                          <a:cs typeface="+mn-cs"/>
                        </a:rPr>
                        <a:t>Represents</a:t>
                      </a:r>
                      <a:r>
                        <a:rPr lang="fr-FR" altLang="zh-CN" sz="1800" kern="1200" dirty="0" smtClean="0">
                          <a:solidFill>
                            <a:schemeClr val="lt1"/>
                          </a:solidFill>
                          <a:latin typeface="+mn-lt"/>
                          <a:ea typeface="+mn-ea"/>
                          <a:cs typeface="+mn-cs"/>
                        </a:rPr>
                        <a:t> a </a:t>
                      </a:r>
                      <a:r>
                        <a:rPr lang="fr-FR" altLang="zh-CN" sz="1800" kern="1200" dirty="0" err="1" smtClean="0">
                          <a:solidFill>
                            <a:schemeClr val="lt1"/>
                          </a:solidFill>
                          <a:latin typeface="+mn-lt"/>
                          <a:ea typeface="+mn-ea"/>
                          <a:cs typeface="+mn-cs"/>
                        </a:rPr>
                        <a:t>character</a:t>
                      </a:r>
                      <a:r>
                        <a:rPr lang="fr-FR" altLang="zh-CN" sz="1800" kern="1200" dirty="0" smtClean="0">
                          <a:solidFill>
                            <a:schemeClr val="lt1"/>
                          </a:solidFill>
                          <a:latin typeface="+mn-lt"/>
                          <a:ea typeface="+mn-ea"/>
                          <a:cs typeface="+mn-cs"/>
                        </a:rPr>
                        <a:t> as a UTF-16 code unit.</a:t>
                      </a:r>
                      <a:endParaRPr lang="zh-CN" altLang="en-US" u="none" dirty="0" smtClean="0"/>
                    </a:p>
                  </a:txBody>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u="none" dirty="0" smtClean="0"/>
                    </a:p>
                  </a:txBody>
                  <a:tcPr/>
                </a:tc>
              </a:tr>
              <a:tr h="351766">
                <a:tc>
                  <a:txBody>
                    <a:bodyPr/>
                    <a:lstStyle/>
                    <a:p>
                      <a:r>
                        <a:rPr lang="en-US" altLang="zh-CN" sz="1800" b="0" kern="1200" dirty="0" smtClean="0">
                          <a:solidFill>
                            <a:schemeClr val="lt1"/>
                          </a:solidFill>
                          <a:latin typeface="+mn-lt"/>
                          <a:ea typeface="+mn-ea"/>
                          <a:cs typeface="+mn-cs"/>
                        </a:rPr>
                        <a:t>Integer</a:t>
                      </a:r>
                      <a:endParaRPr lang="fr-FR" altLang="zh-CN" sz="1800" b="0" kern="1200" dirty="0" smtClean="0">
                        <a:solidFill>
                          <a:schemeClr val="lt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altLang="zh-CN" sz="1800" b="0" u="none" kern="1200" dirty="0" err="1" smtClean="0">
                          <a:solidFill>
                            <a:schemeClr val="lt1"/>
                          </a:solidFill>
                          <a:latin typeface="+mn-lt"/>
                          <a:ea typeface="+mn-ea"/>
                          <a:cs typeface="+mn-cs"/>
                        </a:rPr>
                        <a:t>Represents</a:t>
                      </a:r>
                      <a:r>
                        <a:rPr lang="fr-FR" altLang="zh-CN" sz="1800" b="0" u="none" kern="1200" dirty="0" smtClean="0">
                          <a:solidFill>
                            <a:schemeClr val="lt1"/>
                          </a:solidFill>
                          <a:latin typeface="+mn-lt"/>
                          <a:ea typeface="+mn-ea"/>
                          <a:cs typeface="+mn-cs"/>
                        </a:rPr>
                        <a:t> a 32-bit </a:t>
                      </a:r>
                      <a:r>
                        <a:rPr lang="fr-FR" altLang="zh-CN" sz="1800" b="0" u="none" kern="1200" dirty="0" err="1" smtClean="0">
                          <a:solidFill>
                            <a:schemeClr val="lt1"/>
                          </a:solidFill>
                          <a:latin typeface="+mn-lt"/>
                          <a:ea typeface="+mn-ea"/>
                          <a:cs typeface="+mn-cs"/>
                        </a:rPr>
                        <a:t>signed</a:t>
                      </a:r>
                      <a:r>
                        <a:rPr lang="fr-FR" altLang="zh-CN" sz="1800" b="0" u="none" kern="1200" dirty="0" smtClean="0">
                          <a:solidFill>
                            <a:schemeClr val="lt1"/>
                          </a:solidFill>
                          <a:latin typeface="+mn-lt"/>
                          <a:ea typeface="+mn-ea"/>
                          <a:cs typeface="+mn-cs"/>
                        </a:rPr>
                        <a:t> </a:t>
                      </a:r>
                      <a:r>
                        <a:rPr lang="fr-FR" altLang="zh-CN" sz="1800" b="0" u="none" kern="1200" dirty="0" err="1" smtClean="0">
                          <a:solidFill>
                            <a:schemeClr val="lt1"/>
                          </a:solidFill>
                          <a:latin typeface="+mn-lt"/>
                          <a:ea typeface="+mn-ea"/>
                          <a:cs typeface="+mn-cs"/>
                        </a:rPr>
                        <a:t>integer</a:t>
                      </a:r>
                      <a:r>
                        <a:rPr lang="fr-FR" altLang="zh-CN" sz="1800" b="0" u="none" kern="1200" dirty="0" smtClean="0">
                          <a:solidFill>
                            <a:schemeClr val="lt1"/>
                          </a:solidFill>
                          <a:latin typeface="+mn-lt"/>
                          <a:ea typeface="+mn-ea"/>
                          <a:cs typeface="+mn-cs"/>
                        </a:rPr>
                        <a:t>.</a:t>
                      </a:r>
                      <a:endParaRPr lang="zh-CN" altLang="en-US" u="none" dirty="0" smtClean="0"/>
                    </a:p>
                  </a:txBody>
                  <a:tcPr/>
                </a:tc>
                <a:tc row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u="none" dirty="0" smtClean="0"/>
                        <a:t>The numerical type of data can using the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b="1" u="none" dirty="0" err="1" smtClean="0"/>
                        <a:t>MaxValue</a:t>
                      </a:r>
                      <a:r>
                        <a:rPr lang="en-US" altLang="zh-CN" b="1" u="none" dirty="0" smtClean="0"/>
                        <a:t>,</a:t>
                      </a:r>
                      <a:r>
                        <a:rPr lang="en-US" altLang="zh-CN" b="1" u="none" baseline="0" dirty="0" smtClean="0"/>
                        <a:t> </a:t>
                      </a:r>
                      <a:r>
                        <a:rPr lang="fr-FR" altLang="zh-CN" sz="1800" b="1" kern="1200" dirty="0" err="1" smtClean="0">
                          <a:solidFill>
                            <a:schemeClr val="lt1"/>
                          </a:solidFill>
                          <a:latin typeface="+mn-lt"/>
                          <a:ea typeface="+mn-ea"/>
                          <a:cs typeface="+mn-cs"/>
                        </a:rPr>
                        <a:t>MinValue</a:t>
                      </a:r>
                      <a:endParaRPr lang="fr-FR" altLang="zh-CN" sz="1800" b="1" kern="1200" dirty="0" smtClean="0">
                        <a:solidFill>
                          <a:schemeClr val="lt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800" b="0" u="none" kern="1200" dirty="0" smtClean="0">
                          <a:solidFill>
                            <a:schemeClr val="lt1"/>
                          </a:solidFill>
                          <a:latin typeface="+mn-lt"/>
                          <a:ea typeface="+mn-ea"/>
                          <a:cs typeface="+mn-cs"/>
                        </a:rPr>
                        <a:t>Method to gets the capacity of these data type</a:t>
                      </a:r>
                      <a:endParaRPr lang="zh-CN" altLang="en-US" b="0" u="none" dirty="0" smtClean="0"/>
                    </a:p>
                  </a:txBody>
                  <a:tcPr/>
                </a:tc>
              </a:tr>
              <a:tr h="473038">
                <a:tc>
                  <a:txBody>
                    <a:bodyPr/>
                    <a:lstStyle/>
                    <a:p>
                      <a:r>
                        <a:rPr lang="en-US" altLang="zh-CN" dirty="0" smtClean="0"/>
                        <a:t>Long</a:t>
                      </a:r>
                      <a:endParaRPr lang="zh-CN" altLang="en-US" dirty="0"/>
                    </a:p>
                  </a:txBody>
                  <a:tcPr/>
                </a:tc>
                <a:tc>
                  <a:txBody>
                    <a:bodyPr/>
                    <a:lstStyle/>
                    <a:p>
                      <a:r>
                        <a:rPr lang="fr-FR" altLang="zh-CN" sz="1800" b="0" u="sng" kern="1200" dirty="0" err="1" smtClean="0">
                          <a:solidFill>
                            <a:schemeClr val="lt1"/>
                          </a:solidFill>
                          <a:latin typeface="+mn-lt"/>
                          <a:ea typeface="+mn-ea"/>
                          <a:cs typeface="+mn-cs"/>
                        </a:rPr>
                        <a:t>Represents</a:t>
                      </a:r>
                      <a:r>
                        <a:rPr lang="fr-FR" altLang="zh-CN" sz="1800" b="0" u="sng" kern="1200" dirty="0" smtClean="0">
                          <a:solidFill>
                            <a:schemeClr val="lt1"/>
                          </a:solidFill>
                          <a:latin typeface="+mn-lt"/>
                          <a:ea typeface="+mn-ea"/>
                          <a:cs typeface="+mn-cs"/>
                        </a:rPr>
                        <a:t> a 64-bit </a:t>
                      </a:r>
                      <a:r>
                        <a:rPr lang="fr-FR" altLang="zh-CN" sz="1800" b="0" u="sng" kern="1200" dirty="0" err="1" smtClean="0">
                          <a:solidFill>
                            <a:schemeClr val="lt1"/>
                          </a:solidFill>
                          <a:latin typeface="+mn-lt"/>
                          <a:ea typeface="+mn-ea"/>
                          <a:cs typeface="+mn-cs"/>
                        </a:rPr>
                        <a:t>signed</a:t>
                      </a:r>
                      <a:r>
                        <a:rPr lang="fr-FR" altLang="zh-CN" sz="1800" b="0" u="sng" kern="1200" dirty="0" smtClean="0">
                          <a:solidFill>
                            <a:schemeClr val="lt1"/>
                          </a:solidFill>
                          <a:latin typeface="+mn-lt"/>
                          <a:ea typeface="+mn-ea"/>
                          <a:cs typeface="+mn-cs"/>
                        </a:rPr>
                        <a:t> </a:t>
                      </a:r>
                      <a:r>
                        <a:rPr lang="fr-FR" altLang="zh-CN" sz="1800" b="0" u="sng" kern="1200" dirty="0" err="1" smtClean="0">
                          <a:solidFill>
                            <a:schemeClr val="lt1"/>
                          </a:solidFill>
                          <a:latin typeface="+mn-lt"/>
                          <a:ea typeface="+mn-ea"/>
                          <a:cs typeface="+mn-cs"/>
                        </a:rPr>
                        <a:t>integer</a:t>
                      </a:r>
                      <a:r>
                        <a:rPr lang="fr-FR" altLang="zh-CN" sz="1800" b="0" u="sng" kern="1200" dirty="0" smtClean="0">
                          <a:solidFill>
                            <a:schemeClr val="lt1"/>
                          </a:solidFill>
                          <a:latin typeface="+mn-lt"/>
                          <a:ea typeface="+mn-ea"/>
                          <a:cs typeface="+mn-cs"/>
                        </a:rPr>
                        <a:t>.</a:t>
                      </a:r>
                      <a:endParaRPr lang="zh-CN" altLang="en-US" dirty="0"/>
                    </a:p>
                  </a:txBody>
                  <a:tcPr/>
                </a:tc>
                <a:tc vMerge="1">
                  <a:txBody>
                    <a:bodyPr/>
                    <a:lstStyle/>
                    <a:p>
                      <a:endParaRPr lang="zh-CN" altLang="en-US" dirty="0"/>
                    </a:p>
                  </a:txBody>
                  <a:tcPr/>
                </a:tc>
              </a:tr>
              <a:tr h="615591">
                <a:tc>
                  <a:txBody>
                    <a:bodyPr/>
                    <a:lstStyle/>
                    <a:p>
                      <a:r>
                        <a:rPr lang="en-US" altLang="zh-CN" dirty="0" smtClean="0"/>
                        <a:t>Single</a:t>
                      </a:r>
                      <a:endParaRPr lang="zh-CN" altLang="en-US" dirty="0"/>
                    </a:p>
                  </a:txBody>
                  <a:tcPr/>
                </a:tc>
                <a:tc>
                  <a:txBody>
                    <a:bodyPr/>
                    <a:lstStyle/>
                    <a:p>
                      <a:r>
                        <a:rPr lang="en-US" altLang="zh-CN" sz="1800" kern="1200" dirty="0" smtClean="0">
                          <a:solidFill>
                            <a:schemeClr val="lt1"/>
                          </a:solidFill>
                          <a:latin typeface="+mn-lt"/>
                          <a:ea typeface="+mn-ea"/>
                          <a:cs typeface="+mn-cs"/>
                        </a:rPr>
                        <a:t>Represents a single-precision floating-point number.</a:t>
                      </a:r>
                      <a:endParaRPr lang="zh-CN" altLang="en-US" dirty="0"/>
                    </a:p>
                  </a:txBody>
                  <a:tcPr/>
                </a:tc>
                <a:tc vMerge="1">
                  <a:txBody>
                    <a:bodyPr/>
                    <a:lstStyle/>
                    <a:p>
                      <a:endParaRPr lang="zh-CN" altLang="en-US" dirty="0"/>
                    </a:p>
                  </a:txBody>
                  <a:tcPr/>
                </a:tc>
              </a:tr>
              <a:tr h="615591">
                <a:tc>
                  <a:txBody>
                    <a:bodyPr/>
                    <a:lstStyle/>
                    <a:p>
                      <a:r>
                        <a:rPr lang="en-US" altLang="zh-CN" dirty="0" smtClean="0"/>
                        <a:t>Double</a:t>
                      </a:r>
                      <a:endParaRPr lang="zh-CN" altLang="en-US" dirty="0"/>
                    </a:p>
                  </a:txBody>
                  <a:tcPr/>
                </a:tc>
                <a:tc>
                  <a:txBody>
                    <a:bodyPr/>
                    <a:lstStyle/>
                    <a:p>
                      <a:r>
                        <a:rPr lang="en-US" altLang="zh-CN" sz="1800" kern="1200" dirty="0" smtClean="0">
                          <a:solidFill>
                            <a:schemeClr val="lt1"/>
                          </a:solidFill>
                          <a:latin typeface="+mn-lt"/>
                          <a:ea typeface="+mn-ea"/>
                          <a:cs typeface="+mn-cs"/>
                        </a:rPr>
                        <a:t>Represents a double-precision floating-point number.</a:t>
                      </a:r>
                      <a:endParaRPr lang="zh-CN" altLang="en-US" dirty="0"/>
                    </a:p>
                  </a:txBody>
                  <a:tcPr/>
                </a:tc>
                <a:tc vMerge="1">
                  <a:txBody>
                    <a:bodyPr/>
                    <a:lstStyle/>
                    <a:p>
                      <a:endParaRPr lang="zh-CN" altLang="en-US" dirty="0"/>
                    </a:p>
                  </a:txBody>
                  <a:tcPr/>
                </a:tc>
              </a:tr>
              <a:tr h="754269">
                <a:tc>
                  <a:txBody>
                    <a:bodyPr/>
                    <a:lstStyle/>
                    <a:p>
                      <a:r>
                        <a:rPr lang="en-US" altLang="zh-CN" dirty="0" smtClean="0"/>
                        <a:t>Boolean</a:t>
                      </a:r>
                      <a:endParaRPr lang="zh-CN" altLang="en-US" dirty="0"/>
                    </a:p>
                  </a:txBody>
                  <a:tcPr/>
                </a:tc>
                <a:tc>
                  <a:txBody>
                    <a:bodyPr/>
                    <a:lstStyle/>
                    <a:p>
                      <a:r>
                        <a:rPr lang="fr-FR" altLang="zh-CN" sz="1800" kern="1200" dirty="0" err="1" smtClean="0">
                          <a:solidFill>
                            <a:schemeClr val="lt1"/>
                          </a:solidFill>
                          <a:latin typeface="+mn-lt"/>
                          <a:ea typeface="+mn-ea"/>
                          <a:cs typeface="+mn-cs"/>
                        </a:rPr>
                        <a:t>Represents</a:t>
                      </a:r>
                      <a:r>
                        <a:rPr lang="fr-FR" altLang="zh-CN" sz="1800" kern="1200" dirty="0" smtClean="0">
                          <a:solidFill>
                            <a:schemeClr val="lt1"/>
                          </a:solidFill>
                          <a:latin typeface="+mn-lt"/>
                          <a:ea typeface="+mn-ea"/>
                          <a:cs typeface="+mn-cs"/>
                        </a:rPr>
                        <a:t> a </a:t>
                      </a:r>
                      <a:r>
                        <a:rPr lang="fr-FR" altLang="zh-CN" sz="1800" kern="1200" dirty="0" err="1" smtClean="0">
                          <a:solidFill>
                            <a:schemeClr val="lt1"/>
                          </a:solidFill>
                          <a:latin typeface="+mn-lt"/>
                          <a:ea typeface="+mn-ea"/>
                          <a:cs typeface="+mn-cs"/>
                        </a:rPr>
                        <a:t>Boolean</a:t>
                      </a:r>
                      <a:r>
                        <a:rPr lang="fr-FR" altLang="zh-CN" sz="1800" kern="1200" dirty="0" smtClean="0">
                          <a:solidFill>
                            <a:schemeClr val="lt1"/>
                          </a:solidFill>
                          <a:latin typeface="+mn-lt"/>
                          <a:ea typeface="+mn-ea"/>
                          <a:cs typeface="+mn-cs"/>
                        </a:rPr>
                        <a:t> </a:t>
                      </a:r>
                      <a:r>
                        <a:rPr lang="en-US" altLang="zh-CN" sz="1800" kern="1200" dirty="0" smtClean="0">
                          <a:solidFill>
                            <a:schemeClr val="lt1"/>
                          </a:solidFill>
                          <a:latin typeface="+mn-lt"/>
                          <a:ea typeface="+mn-ea"/>
                          <a:cs typeface="+mn-cs"/>
                        </a:rPr>
                        <a:t>logical </a:t>
                      </a:r>
                      <a:r>
                        <a:rPr lang="fr-FR" altLang="zh-CN" sz="1800" kern="1200" dirty="0" smtClean="0">
                          <a:solidFill>
                            <a:schemeClr val="lt1"/>
                          </a:solidFill>
                          <a:latin typeface="+mn-lt"/>
                          <a:ea typeface="+mn-ea"/>
                          <a:cs typeface="+mn-cs"/>
                        </a:rPr>
                        <a:t>value.</a:t>
                      </a:r>
                      <a:endParaRPr lang="zh-CN" altLang="en-US" dirty="0"/>
                    </a:p>
                  </a:txBody>
                  <a:tcPr/>
                </a:tc>
                <a:tc>
                  <a:txBody>
                    <a:bodyPr/>
                    <a:lstStyle/>
                    <a:p>
                      <a:r>
                        <a:rPr lang="en-US" altLang="zh-CN" dirty="0" smtClean="0"/>
                        <a:t>Only True/False</a:t>
                      </a:r>
                      <a:r>
                        <a:rPr lang="en-US" altLang="zh-CN" baseline="0" dirty="0" smtClean="0"/>
                        <a:t> this two value</a:t>
                      </a:r>
                      <a:endParaRPr lang="zh-CN" altLang="en-US" dirty="0"/>
                    </a:p>
                  </a:txBody>
                  <a:tcPr/>
                </a:tc>
              </a:tr>
              <a:tr h="788396">
                <a:tc>
                  <a:txBody>
                    <a:bodyPr/>
                    <a:lstStyle/>
                    <a:p>
                      <a:r>
                        <a:rPr lang="en-US" altLang="zh-CN" dirty="0" smtClean="0"/>
                        <a:t>Date</a:t>
                      </a:r>
                      <a:endParaRPr lang="zh-CN" altLang="en-US" dirty="0"/>
                    </a:p>
                  </a:txBody>
                  <a:tcPr/>
                </a:tc>
                <a:tc>
                  <a:txBody>
                    <a:bodyPr/>
                    <a:lstStyle/>
                    <a:p>
                      <a:r>
                        <a:rPr lang="en-US" altLang="zh-CN" sz="1800" kern="1200" dirty="0" smtClean="0">
                          <a:solidFill>
                            <a:schemeClr val="lt1"/>
                          </a:solidFill>
                          <a:latin typeface="+mn-lt"/>
                          <a:ea typeface="+mn-ea"/>
                          <a:cs typeface="+mn-cs"/>
                        </a:rPr>
                        <a:t>Represents an instant in time, typically expressed as a date and time of day.</a:t>
                      </a:r>
                      <a:endParaRPr lang="zh-CN" altLang="en-US" dirty="0"/>
                    </a:p>
                  </a:txBody>
                  <a:tcPr/>
                </a:tc>
                <a:tc>
                  <a:txBody>
                    <a:bodyPr/>
                    <a:lstStyle/>
                    <a:p>
                      <a:r>
                        <a:rPr lang="en-US" altLang="zh-CN" dirty="0" smtClean="0"/>
                        <a:t>Using </a:t>
                      </a:r>
                      <a:r>
                        <a:rPr lang="en-US" altLang="zh-CN" b="1" dirty="0" smtClean="0"/>
                        <a:t>Now</a:t>
                      </a:r>
                      <a:r>
                        <a:rPr lang="en-US" altLang="zh-CN" dirty="0" smtClean="0"/>
                        <a:t> function to gets the current date and time</a:t>
                      </a:r>
                      <a:endParaRPr lang="zh-CN" altLang="en-US" dirty="0"/>
                    </a:p>
                  </a:txBody>
                  <a:tcPr/>
                </a:tc>
              </a:tr>
            </a:tbl>
          </a:graphicData>
        </a:graphic>
      </p:graphicFrame>
    </p:spTree>
    <p:extLst>
      <p:ext uri="{BB962C8B-B14F-4D97-AF65-F5344CB8AC3E}">
        <p14:creationId xmlns:p14="http://schemas.microsoft.com/office/powerpoint/2010/main" val="744027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Syntax in VisualBasic</a:t>
            </a:r>
            <a:endParaRPr lang="zh-CN" altLang="en-US" dirty="0"/>
          </a:p>
        </p:txBody>
      </p:sp>
      <p:sp>
        <p:nvSpPr>
          <p:cNvPr id="3" name="Content Placeholder 2"/>
          <p:cNvSpPr>
            <a:spLocks noGrp="1"/>
          </p:cNvSpPr>
          <p:nvPr>
            <p:ph idx="1"/>
          </p:nvPr>
        </p:nvSpPr>
        <p:spPr/>
        <p:txBody>
          <a:bodyPr>
            <a:normAutofit/>
          </a:bodyPr>
          <a:lstStyle/>
          <a:p>
            <a:r>
              <a:rPr lang="en-US" altLang="zh-CN" sz="2000" dirty="0" smtClean="0"/>
              <a:t>Variable definition:</a:t>
            </a:r>
          </a:p>
          <a:p>
            <a:r>
              <a:rPr lang="en-US" altLang="zh-CN" sz="2000" dirty="0" smtClean="0"/>
              <a:t>Dim </a:t>
            </a:r>
            <a:r>
              <a:rPr lang="en-US" altLang="zh-CN" sz="2000" dirty="0" err="1" smtClean="0"/>
              <a:t>varName</a:t>
            </a:r>
            <a:r>
              <a:rPr lang="en-US" altLang="zh-CN" sz="2000" dirty="0" smtClean="0"/>
              <a:t> As &lt;Type&gt;[ = Initialize Value]</a:t>
            </a:r>
          </a:p>
          <a:p>
            <a:endParaRPr lang="en-US" altLang="zh-CN" sz="2000" dirty="0" smtClean="0"/>
          </a:p>
          <a:p>
            <a:endParaRPr lang="en-US" altLang="zh-CN" sz="2000" dirty="0"/>
          </a:p>
          <a:p>
            <a:r>
              <a:rPr lang="en-US" altLang="zh-CN" sz="2000" dirty="0" smtClean="0"/>
              <a:t>Variable assignment</a:t>
            </a:r>
          </a:p>
          <a:p>
            <a:r>
              <a:rPr lang="en-US" altLang="zh-CN" sz="2000" dirty="0" err="1" smtClean="0"/>
              <a:t>varName</a:t>
            </a:r>
            <a:r>
              <a:rPr lang="en-US" altLang="zh-CN" sz="2000" dirty="0" smtClean="0"/>
              <a:t> = </a:t>
            </a:r>
            <a:r>
              <a:rPr lang="en-US" altLang="zh-CN" sz="2000" dirty="0" err="1" smtClean="0"/>
              <a:t>Another_varName</a:t>
            </a:r>
            <a:endParaRPr lang="en-US" altLang="zh-CN" sz="2000" dirty="0" smtClean="0"/>
          </a:p>
          <a:p>
            <a:r>
              <a:rPr lang="en-US" altLang="zh-CN" sz="2000" dirty="0" err="1" smtClean="0"/>
              <a:t>varName</a:t>
            </a:r>
            <a:r>
              <a:rPr lang="en-US" altLang="zh-CN" sz="2000" dirty="0" smtClean="0"/>
              <a:t> = </a:t>
            </a:r>
            <a:r>
              <a:rPr lang="en-US" altLang="zh-CN" sz="2000" dirty="0" err="1" smtClean="0"/>
              <a:t>FuncName</a:t>
            </a:r>
            <a:r>
              <a:rPr lang="en-US" altLang="zh-CN" sz="2000" dirty="0" smtClean="0"/>
              <a:t>([Parameters])</a:t>
            </a:r>
          </a:p>
          <a:p>
            <a:endParaRPr lang="en-US" altLang="zh-CN" sz="2000" dirty="0" smtClean="0"/>
          </a:p>
          <a:p>
            <a:endParaRPr lang="en-US" altLang="zh-CN" sz="2000" dirty="0"/>
          </a:p>
          <a:p>
            <a:endParaRPr lang="en-US" altLang="zh-CN" sz="2000" dirty="0"/>
          </a:p>
          <a:p>
            <a:r>
              <a:rPr lang="en-US" altLang="zh-CN" sz="2000" dirty="0"/>
              <a:t>Function definition:</a:t>
            </a:r>
          </a:p>
          <a:p>
            <a:r>
              <a:rPr lang="en-US" altLang="zh-CN" sz="2000" dirty="0"/>
              <a:t>Public Function </a:t>
            </a:r>
            <a:r>
              <a:rPr lang="en-US" altLang="zh-CN" sz="2000" dirty="0" err="1"/>
              <a:t>FuncName</a:t>
            </a:r>
            <a:r>
              <a:rPr lang="en-US" altLang="zh-CN" sz="2000" dirty="0"/>
              <a:t>(para1 As &lt;Type&gt;, para2 As &lt;Type&gt;) As &lt;Type</a:t>
            </a:r>
            <a:r>
              <a:rPr lang="en-US" altLang="zh-CN" sz="2000" dirty="0" smtClean="0"/>
              <a:t>&gt;</a:t>
            </a:r>
          </a:p>
          <a:p>
            <a:endParaRPr lang="zh-CN" altLang="en-US" sz="2000" dirty="0"/>
          </a:p>
        </p:txBody>
      </p:sp>
      <p:pic>
        <p:nvPicPr>
          <p:cNvPr id="102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1981200"/>
            <a:ext cx="5363364" cy="106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6" name="Straight Connector 5"/>
          <p:cNvCxnSpPr/>
          <p:nvPr/>
        </p:nvCxnSpPr>
        <p:spPr>
          <a:xfrm>
            <a:off x="3601944" y="2438400"/>
            <a:ext cx="5008656" cy="0"/>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3601944" y="3073400"/>
            <a:ext cx="3560856" cy="0"/>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3601944" y="2743200"/>
            <a:ext cx="5237256" cy="0"/>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flipV="1">
            <a:off x="2514600" y="1905000"/>
            <a:ext cx="1143000" cy="533400"/>
          </a:xfrm>
          <a:prstGeom prst="straightConnector1">
            <a:avLst/>
          </a:prstGeom>
          <a:ln w="47625">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a:off x="3124200" y="2743200"/>
            <a:ext cx="477744" cy="330200"/>
          </a:xfrm>
          <a:prstGeom prst="straightConnector1">
            <a:avLst/>
          </a:prstGeom>
          <a:ln w="47625">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4953000" y="3124200"/>
            <a:ext cx="838200" cy="457200"/>
          </a:xfrm>
          <a:prstGeom prst="straightConnector1">
            <a:avLst/>
          </a:prstGeom>
          <a:ln w="47625">
            <a:solidFill>
              <a:srgbClr val="92D050"/>
            </a:solidFill>
            <a:tailEnd type="triangle"/>
          </a:ln>
        </p:spPr>
        <p:style>
          <a:lnRef idx="1">
            <a:schemeClr val="accent1"/>
          </a:lnRef>
          <a:fillRef idx="0">
            <a:schemeClr val="accent1"/>
          </a:fillRef>
          <a:effectRef idx="0">
            <a:schemeClr val="accent1"/>
          </a:effectRef>
          <a:fontRef idx="minor">
            <a:schemeClr val="tx1"/>
          </a:fontRef>
        </p:style>
      </p:cxnSp>
      <p:pic>
        <p:nvPicPr>
          <p:cNvPr id="1024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477" y="4091354"/>
            <a:ext cx="8850924"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3" name="Straight Connector 22"/>
          <p:cNvCxnSpPr/>
          <p:nvPr/>
        </p:nvCxnSpPr>
        <p:spPr>
          <a:xfrm>
            <a:off x="1156677" y="4396154"/>
            <a:ext cx="609600" cy="0"/>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1905000" y="4396154"/>
            <a:ext cx="3657600" cy="0"/>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5707185" y="4396154"/>
            <a:ext cx="3237579" cy="0"/>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1461477" y="4495800"/>
            <a:ext cx="1662723" cy="685800"/>
          </a:xfrm>
          <a:prstGeom prst="straightConnector1">
            <a:avLst/>
          </a:prstGeom>
          <a:ln w="47625">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a:off x="3657600" y="4495800"/>
            <a:ext cx="1524000" cy="685800"/>
          </a:xfrm>
          <a:prstGeom prst="straightConnector1">
            <a:avLst/>
          </a:prstGeom>
          <a:ln w="47625">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7543800" y="4495800"/>
            <a:ext cx="533400" cy="762000"/>
          </a:xfrm>
          <a:prstGeom prst="straightConnector1">
            <a:avLst/>
          </a:prstGeom>
          <a:ln w="47625">
            <a:solidFill>
              <a:srgbClr val="92D05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2512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Condition test structure</a:t>
            </a:r>
            <a:endParaRPr lang="zh-CN" altLang="en-US" dirty="0"/>
          </a:p>
        </p:txBody>
      </p:sp>
      <p:sp>
        <p:nvSpPr>
          <p:cNvPr id="3" name="Content Placeholder 2"/>
          <p:cNvSpPr>
            <a:spLocks noGrp="1"/>
          </p:cNvSpPr>
          <p:nvPr>
            <p:ph idx="1"/>
          </p:nvPr>
        </p:nvSpPr>
        <p:spPr/>
        <p:txBody>
          <a:bodyPr>
            <a:normAutofit/>
          </a:bodyPr>
          <a:lstStyle/>
          <a:p>
            <a:r>
              <a:rPr lang="en-US" altLang="zh-CN" sz="1800" dirty="0" smtClean="0"/>
              <a:t>If &lt;expression&gt; Then</a:t>
            </a:r>
          </a:p>
          <a:p>
            <a:r>
              <a:rPr lang="en-US" altLang="zh-CN" sz="1800" dirty="0" smtClean="0"/>
              <a:t>….</a:t>
            </a:r>
          </a:p>
          <a:p>
            <a:r>
              <a:rPr lang="en-US" altLang="zh-CN" sz="1800" dirty="0" err="1" smtClean="0"/>
              <a:t>ElseIf</a:t>
            </a:r>
            <a:r>
              <a:rPr lang="en-US" altLang="zh-CN" sz="1800" dirty="0" smtClean="0"/>
              <a:t> &lt;expression&gt; Then</a:t>
            </a:r>
          </a:p>
          <a:p>
            <a:r>
              <a:rPr lang="en-US" altLang="zh-CN" sz="1800" dirty="0" smtClean="0"/>
              <a:t>….</a:t>
            </a:r>
          </a:p>
          <a:p>
            <a:r>
              <a:rPr lang="en-US" altLang="zh-CN" sz="1800" dirty="0" smtClean="0"/>
              <a:t>Else</a:t>
            </a:r>
          </a:p>
          <a:p>
            <a:r>
              <a:rPr lang="en-US" altLang="zh-CN" sz="1800" dirty="0" smtClean="0"/>
              <a:t>….</a:t>
            </a:r>
          </a:p>
          <a:p>
            <a:r>
              <a:rPr lang="en-US" altLang="zh-CN" sz="1800" dirty="0" smtClean="0"/>
              <a:t>End If</a:t>
            </a:r>
          </a:p>
          <a:p>
            <a:endParaRPr lang="en-US" altLang="zh-CN" sz="1800" dirty="0" smtClean="0"/>
          </a:p>
          <a:p>
            <a:endParaRPr lang="en-US" altLang="zh-CN" sz="1800" dirty="0"/>
          </a:p>
          <a:p>
            <a:r>
              <a:rPr lang="en-US" altLang="zh-CN" sz="1800" dirty="0" smtClean="0"/>
              <a:t>Select Case &lt;</a:t>
            </a:r>
            <a:r>
              <a:rPr lang="en-US" altLang="zh-CN" sz="1800" dirty="0" err="1" smtClean="0"/>
              <a:t>condition_variable</a:t>
            </a:r>
            <a:r>
              <a:rPr lang="en-US" altLang="zh-CN" sz="1800" dirty="0" smtClean="0"/>
              <a:t>&gt;</a:t>
            </a:r>
          </a:p>
          <a:p>
            <a:r>
              <a:rPr lang="en-US" altLang="zh-CN" sz="1800" dirty="0" smtClean="0"/>
              <a:t>Case &lt;condition&gt;: </a:t>
            </a:r>
          </a:p>
          <a:p>
            <a:r>
              <a:rPr lang="en-US" altLang="zh-CN" sz="1800" dirty="0" smtClean="0"/>
              <a:t>….</a:t>
            </a:r>
          </a:p>
          <a:p>
            <a:r>
              <a:rPr lang="en-US" altLang="zh-CN" sz="1800" dirty="0" smtClean="0"/>
              <a:t>Case Else: </a:t>
            </a:r>
          </a:p>
          <a:p>
            <a:r>
              <a:rPr lang="en-US" altLang="zh-CN" sz="1800" dirty="0" smtClean="0"/>
              <a:t>….</a:t>
            </a:r>
          </a:p>
          <a:p>
            <a:r>
              <a:rPr lang="en-US" altLang="zh-CN" sz="1800" dirty="0" smtClean="0"/>
              <a:t>End Select</a:t>
            </a:r>
          </a:p>
        </p:txBody>
      </p:sp>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1257300"/>
            <a:ext cx="4590272" cy="4343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2955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For loop structure</a:t>
            </a:r>
            <a:endParaRPr lang="zh-CN" altLang="en-US" dirty="0"/>
          </a:p>
        </p:txBody>
      </p:sp>
      <p:sp>
        <p:nvSpPr>
          <p:cNvPr id="3" name="Content Placeholder 2"/>
          <p:cNvSpPr>
            <a:spLocks noGrp="1"/>
          </p:cNvSpPr>
          <p:nvPr>
            <p:ph idx="1"/>
          </p:nvPr>
        </p:nvSpPr>
        <p:spPr/>
        <p:txBody>
          <a:bodyPr>
            <a:normAutofit/>
          </a:bodyPr>
          <a:lstStyle/>
          <a:p>
            <a:r>
              <a:rPr lang="en-US" altLang="zh-CN" sz="1600" dirty="0" smtClean="0"/>
              <a:t>For I As Integer = 0 to </a:t>
            </a:r>
            <a:r>
              <a:rPr lang="en-US" altLang="zh-CN" sz="1600" dirty="0" err="1" smtClean="0"/>
              <a:t>EndValue</a:t>
            </a:r>
            <a:r>
              <a:rPr lang="en-US" altLang="zh-CN" sz="1600" dirty="0" smtClean="0"/>
              <a:t> [Step &lt;steps&gt;]</a:t>
            </a:r>
          </a:p>
          <a:p>
            <a:r>
              <a:rPr lang="en-US" altLang="zh-CN" sz="1600" dirty="0" smtClean="0"/>
              <a:t>….</a:t>
            </a:r>
          </a:p>
          <a:p>
            <a:r>
              <a:rPr lang="en-US" altLang="zh-CN" sz="1600" dirty="0" smtClean="0"/>
              <a:t>Next</a:t>
            </a:r>
          </a:p>
          <a:p>
            <a:endParaRPr lang="en-US" altLang="zh-CN" sz="1600" dirty="0"/>
          </a:p>
          <a:p>
            <a:r>
              <a:rPr lang="en-US" altLang="zh-CN" sz="1600" dirty="0" smtClean="0"/>
              <a:t>For Each </a:t>
            </a:r>
            <a:r>
              <a:rPr lang="en-US" altLang="zh-CN" sz="1600" dirty="0" err="1" smtClean="0"/>
              <a:t>ItemObject</a:t>
            </a:r>
            <a:r>
              <a:rPr lang="en-US" altLang="zh-CN" sz="1600" dirty="0" smtClean="0"/>
              <a:t> in &lt;Collection&gt;</a:t>
            </a:r>
          </a:p>
          <a:p>
            <a:r>
              <a:rPr lang="en-US" altLang="zh-CN" sz="1600" dirty="0" smtClean="0"/>
              <a:t>….</a:t>
            </a:r>
          </a:p>
          <a:p>
            <a:r>
              <a:rPr lang="en-US" altLang="zh-CN" sz="1600" dirty="0" smtClean="0"/>
              <a:t>Next</a:t>
            </a:r>
            <a:endParaRPr lang="zh-CN" altLang="en-US" sz="1600"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5907" y="3352800"/>
            <a:ext cx="5864421" cy="3143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5715000" y="4495800"/>
            <a:ext cx="3416192" cy="523220"/>
          </a:xfrm>
          <a:prstGeom prst="rect">
            <a:avLst/>
          </a:prstGeom>
          <a:noFill/>
        </p:spPr>
        <p:txBody>
          <a:bodyPr wrap="none" rtlCol="0">
            <a:spAutoFit/>
          </a:bodyPr>
          <a:lstStyle/>
          <a:p>
            <a:r>
              <a:rPr lang="en-US" altLang="zh-CN" sz="1400" dirty="0" smtClean="0"/>
              <a:t>A function using for loop to create a generic </a:t>
            </a:r>
          </a:p>
          <a:p>
            <a:r>
              <a:rPr lang="en-US" altLang="zh-CN" sz="1400" dirty="0" smtClean="0"/>
              <a:t>slide window collection</a:t>
            </a:r>
            <a:endParaRPr lang="zh-CN" altLang="en-US" sz="1400" dirty="0"/>
          </a:p>
        </p:txBody>
      </p:sp>
    </p:spTree>
    <p:extLst>
      <p:ext uri="{BB962C8B-B14F-4D97-AF65-F5344CB8AC3E}">
        <p14:creationId xmlns:p14="http://schemas.microsoft.com/office/powerpoint/2010/main" val="508676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Do loop structure</a:t>
            </a:r>
            <a:endParaRPr lang="zh-CN" altLang="en-US" dirty="0"/>
          </a:p>
        </p:txBody>
      </p:sp>
      <p:sp>
        <p:nvSpPr>
          <p:cNvPr id="3" name="Content Placeholder 2"/>
          <p:cNvSpPr>
            <a:spLocks noGrp="1"/>
          </p:cNvSpPr>
          <p:nvPr>
            <p:ph idx="1"/>
          </p:nvPr>
        </p:nvSpPr>
        <p:spPr>
          <a:xfrm>
            <a:off x="215516" y="990600"/>
            <a:ext cx="8712968" cy="5071294"/>
          </a:xfrm>
        </p:spPr>
        <p:txBody>
          <a:bodyPr>
            <a:normAutofit/>
          </a:bodyPr>
          <a:lstStyle/>
          <a:p>
            <a:r>
              <a:rPr lang="en-US" altLang="zh-CN" sz="1800" dirty="0" smtClean="0"/>
              <a:t>The do while loop and do until loop is not recommended to used in your program due to the reason of hard control of the iteration steps, but this structure is still useful in some algorithm coding.</a:t>
            </a:r>
            <a:endParaRPr lang="en-US" altLang="zh-CN" sz="1800" dirty="0" smtClean="0"/>
          </a:p>
          <a:p>
            <a:endParaRPr lang="en-US" altLang="zh-CN" sz="1800" dirty="0"/>
          </a:p>
          <a:p>
            <a:r>
              <a:rPr lang="en-US" altLang="zh-CN" sz="1800" dirty="0" smtClean="0"/>
              <a:t>Do </a:t>
            </a:r>
            <a:r>
              <a:rPr lang="en-US" altLang="zh-CN" sz="1800" dirty="0" smtClean="0"/>
              <a:t>While &lt;Condition Expression&gt;</a:t>
            </a:r>
          </a:p>
          <a:p>
            <a:r>
              <a:rPr lang="en-US" altLang="zh-CN" sz="1800" dirty="0" smtClean="0"/>
              <a:t>….</a:t>
            </a:r>
          </a:p>
          <a:p>
            <a:r>
              <a:rPr lang="en-US" altLang="zh-CN" sz="1800" dirty="0" smtClean="0"/>
              <a:t>Loop</a:t>
            </a:r>
          </a:p>
          <a:p>
            <a:endParaRPr lang="en-US" altLang="zh-CN" sz="1800" dirty="0"/>
          </a:p>
          <a:p>
            <a:r>
              <a:rPr lang="en-US" altLang="zh-CN" sz="1800" dirty="0" smtClean="0"/>
              <a:t>Do Until &lt;Condition Expression&gt;</a:t>
            </a:r>
          </a:p>
          <a:p>
            <a:r>
              <a:rPr lang="en-US" altLang="zh-CN" sz="1800" dirty="0" smtClean="0"/>
              <a:t>….</a:t>
            </a:r>
          </a:p>
          <a:p>
            <a:r>
              <a:rPr lang="en-US" altLang="zh-CN" sz="1800" dirty="0" smtClean="0"/>
              <a:t>Loop</a:t>
            </a:r>
            <a:endParaRPr lang="zh-CN" altLang="en-US" sz="1800" dirty="0"/>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3800" y="1676400"/>
            <a:ext cx="4953000" cy="43728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4495800" y="5973009"/>
            <a:ext cx="2604046" cy="523220"/>
          </a:xfrm>
          <a:prstGeom prst="rect">
            <a:avLst/>
          </a:prstGeom>
          <a:noFill/>
        </p:spPr>
        <p:txBody>
          <a:bodyPr wrap="none" rtlCol="0">
            <a:spAutoFit/>
          </a:bodyPr>
          <a:lstStyle/>
          <a:p>
            <a:r>
              <a:rPr lang="en-US" altLang="zh-CN" sz="1400" dirty="0" smtClean="0"/>
              <a:t>Code example of a do while loop </a:t>
            </a:r>
          </a:p>
          <a:p>
            <a:r>
              <a:rPr lang="en-US" altLang="zh-CN" sz="1400" dirty="0" smtClean="0"/>
              <a:t>for align two protein’s domains</a:t>
            </a:r>
            <a:endParaRPr lang="zh-CN" altLang="en-US" sz="1400" dirty="0"/>
          </a:p>
        </p:txBody>
      </p:sp>
    </p:spTree>
    <p:extLst>
      <p:ext uri="{BB962C8B-B14F-4D97-AF65-F5344CB8AC3E}">
        <p14:creationId xmlns:p14="http://schemas.microsoft.com/office/powerpoint/2010/main" val="3455342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LINQ Expression</a:t>
            </a:r>
            <a:endParaRPr lang="zh-CN" altLang="en-US" dirty="0"/>
          </a:p>
        </p:txBody>
      </p:sp>
      <p:sp>
        <p:nvSpPr>
          <p:cNvPr id="3" name="Content Placeholder 2"/>
          <p:cNvSpPr>
            <a:spLocks noGrp="1"/>
          </p:cNvSpPr>
          <p:nvPr>
            <p:ph idx="1"/>
          </p:nvPr>
        </p:nvSpPr>
        <p:spPr/>
        <p:txBody>
          <a:bodyPr>
            <a:normAutofit/>
          </a:bodyPr>
          <a:lstStyle/>
          <a:p>
            <a:r>
              <a:rPr lang="en-US" altLang="zh-CN" sz="2000" dirty="0" smtClean="0"/>
              <a:t>Dim Collection = (From element in &lt;</a:t>
            </a:r>
            <a:r>
              <a:rPr lang="en-US" altLang="zh-CN" sz="2000" dirty="0" err="1" smtClean="0"/>
              <a:t>another_collection</a:t>
            </a:r>
            <a:r>
              <a:rPr lang="en-US" altLang="zh-CN" sz="2000" dirty="0" smtClean="0"/>
              <a:t>&gt;[.</a:t>
            </a:r>
            <a:r>
              <a:rPr lang="en-US" altLang="zh-CN" sz="2000" dirty="0"/>
              <a:t> </a:t>
            </a:r>
            <a:r>
              <a:rPr lang="en-US" altLang="zh-CN" sz="2000" dirty="0" err="1"/>
              <a:t>AsParallel</a:t>
            </a:r>
            <a:r>
              <a:rPr lang="en-US" altLang="zh-CN" sz="2000" dirty="0" smtClean="0"/>
              <a:t>] </a:t>
            </a:r>
          </a:p>
          <a:p>
            <a:r>
              <a:rPr lang="en-US" altLang="zh-CN" sz="2000" dirty="0" smtClean="0"/>
              <a:t>                                  [where &lt;</a:t>
            </a:r>
            <a:r>
              <a:rPr lang="en-US" altLang="zh-CN" sz="2000" dirty="0" err="1" smtClean="0"/>
              <a:t>Bool_expression</a:t>
            </a:r>
            <a:r>
              <a:rPr lang="en-US" altLang="zh-CN" sz="2000" dirty="0" smtClean="0"/>
              <a:t>&gt;] </a:t>
            </a:r>
          </a:p>
          <a:p>
            <a:r>
              <a:rPr lang="en-US" altLang="zh-CN" sz="2000" dirty="0"/>
              <a:t> </a:t>
            </a:r>
            <a:r>
              <a:rPr lang="en-US" altLang="zh-CN" sz="2000" dirty="0" smtClean="0"/>
              <a:t>                                 Select &lt;</a:t>
            </a:r>
            <a:r>
              <a:rPr lang="en-US" altLang="zh-CN" sz="2000" dirty="0" err="1" smtClean="0"/>
              <a:t>constructor_expression</a:t>
            </a:r>
            <a:r>
              <a:rPr lang="en-US" altLang="zh-CN" sz="2000" dirty="0" smtClean="0"/>
              <a:t>&gt;).</a:t>
            </a:r>
            <a:r>
              <a:rPr lang="en-US" altLang="zh-CN" sz="2000" dirty="0" err="1" smtClean="0"/>
              <a:t>ToArray</a:t>
            </a:r>
            <a:endParaRPr lang="en-US" altLang="zh-CN" sz="2000" dirty="0" smtClean="0"/>
          </a:p>
          <a:p>
            <a:endParaRPr lang="en-US" altLang="zh-CN" sz="2000" dirty="0" smtClean="0"/>
          </a:p>
          <a:p>
            <a:r>
              <a:rPr lang="en-US" altLang="zh-CN" sz="2000" dirty="0" smtClean="0"/>
              <a:t>Example</a:t>
            </a:r>
          </a:p>
        </p:txBody>
      </p:sp>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047999"/>
            <a:ext cx="6073832" cy="35989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533400" y="3581400"/>
            <a:ext cx="2286000" cy="2286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Straight Connector 4"/>
          <p:cNvCxnSpPr/>
          <p:nvPr/>
        </p:nvCxnSpPr>
        <p:spPr>
          <a:xfrm>
            <a:off x="762000" y="4384432"/>
            <a:ext cx="2743200" cy="0"/>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762000" y="4495800"/>
            <a:ext cx="3352800" cy="0"/>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6" idx="3"/>
            <a:endCxn id="12" idx="1"/>
          </p:cNvCxnSpPr>
          <p:nvPr/>
        </p:nvCxnSpPr>
        <p:spPr>
          <a:xfrm flipV="1">
            <a:off x="2819400" y="3230953"/>
            <a:ext cx="3635432" cy="464747"/>
          </a:xfrm>
          <a:prstGeom prst="straightConnector1">
            <a:avLst/>
          </a:prstGeom>
          <a:ln w="47625">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6454832" y="3061676"/>
            <a:ext cx="2627771" cy="338554"/>
          </a:xfrm>
          <a:prstGeom prst="rect">
            <a:avLst/>
          </a:prstGeom>
          <a:noFill/>
        </p:spPr>
        <p:txBody>
          <a:bodyPr wrap="none" rtlCol="0">
            <a:spAutoFit/>
          </a:bodyPr>
          <a:lstStyle/>
          <a:p>
            <a:r>
              <a:rPr lang="en-US" altLang="zh-CN" sz="1600" dirty="0" smtClean="0"/>
              <a:t>Condition value for the query</a:t>
            </a:r>
            <a:endParaRPr lang="zh-CN" altLang="en-US" sz="1600" dirty="0"/>
          </a:p>
        </p:txBody>
      </p:sp>
      <p:sp>
        <p:nvSpPr>
          <p:cNvPr id="16" name="TextBox 15"/>
          <p:cNvSpPr txBox="1"/>
          <p:nvPr/>
        </p:nvSpPr>
        <p:spPr>
          <a:xfrm>
            <a:off x="5410200" y="3773416"/>
            <a:ext cx="3832716" cy="1569660"/>
          </a:xfrm>
          <a:prstGeom prst="rect">
            <a:avLst/>
          </a:prstGeom>
          <a:noFill/>
        </p:spPr>
        <p:txBody>
          <a:bodyPr wrap="none" rtlCol="0">
            <a:spAutoFit/>
          </a:bodyPr>
          <a:lstStyle/>
          <a:p>
            <a:r>
              <a:rPr lang="en-US" altLang="zh-CN" sz="1600" dirty="0" smtClean="0"/>
              <a:t>The query source is a fasta collection which </a:t>
            </a:r>
          </a:p>
          <a:p>
            <a:r>
              <a:rPr lang="en-US" altLang="zh-CN" sz="1600" dirty="0" smtClean="0"/>
              <a:t>its variable name is Xcc8004_Proteins, and </a:t>
            </a:r>
          </a:p>
          <a:p>
            <a:r>
              <a:rPr lang="en-US" altLang="zh-CN" sz="1600" dirty="0" smtClean="0"/>
              <a:t>you can using the </a:t>
            </a:r>
            <a:r>
              <a:rPr lang="en-US" altLang="zh-CN" sz="1600" b="1" dirty="0" smtClean="0"/>
              <a:t>.</a:t>
            </a:r>
            <a:r>
              <a:rPr lang="en-US" altLang="zh-CN" sz="1600" b="1" dirty="0" err="1" smtClean="0"/>
              <a:t>AsParallel</a:t>
            </a:r>
            <a:r>
              <a:rPr lang="en-US" altLang="zh-CN" sz="1600" b="1" dirty="0" smtClean="0"/>
              <a:t> </a:t>
            </a:r>
            <a:r>
              <a:rPr lang="en-US" altLang="zh-CN" sz="1600" dirty="0" smtClean="0"/>
              <a:t>extension </a:t>
            </a:r>
          </a:p>
          <a:p>
            <a:r>
              <a:rPr lang="en-US" altLang="zh-CN" sz="1600" dirty="0" smtClean="0"/>
              <a:t>method to just simply makes this query </a:t>
            </a:r>
          </a:p>
          <a:p>
            <a:r>
              <a:rPr lang="en-US" altLang="zh-CN" sz="1600" dirty="0" smtClean="0"/>
              <a:t>expression parallelize to utilize the multiple </a:t>
            </a:r>
          </a:p>
          <a:p>
            <a:r>
              <a:rPr lang="en-US" altLang="zh-CN" sz="1600" dirty="0" smtClean="0"/>
              <a:t>core CPU resource or grid computing.</a:t>
            </a:r>
            <a:endParaRPr lang="zh-CN" altLang="en-US" sz="1600" dirty="0"/>
          </a:p>
        </p:txBody>
      </p:sp>
      <p:sp>
        <p:nvSpPr>
          <p:cNvPr id="20" name="TextBox 19"/>
          <p:cNvSpPr txBox="1"/>
          <p:nvPr/>
        </p:nvSpPr>
        <p:spPr>
          <a:xfrm>
            <a:off x="53009" y="5410200"/>
            <a:ext cx="3259290" cy="1323439"/>
          </a:xfrm>
          <a:prstGeom prst="rect">
            <a:avLst/>
          </a:prstGeom>
          <a:noFill/>
        </p:spPr>
        <p:txBody>
          <a:bodyPr wrap="none" rtlCol="0">
            <a:spAutoFit/>
          </a:bodyPr>
          <a:lstStyle/>
          <a:p>
            <a:r>
              <a:rPr lang="en-US" altLang="zh-CN" sz="1600" dirty="0" smtClean="0"/>
              <a:t>The Boolean condition value for the </a:t>
            </a:r>
          </a:p>
          <a:p>
            <a:r>
              <a:rPr lang="en-US" altLang="zh-CN" sz="1600" dirty="0" smtClean="0"/>
              <a:t>Where query statement comes from </a:t>
            </a:r>
          </a:p>
          <a:p>
            <a:r>
              <a:rPr lang="en-US" altLang="zh-CN" sz="1600" dirty="0" smtClean="0"/>
              <a:t>a string comparison function, which </a:t>
            </a:r>
          </a:p>
          <a:p>
            <a:r>
              <a:rPr lang="en-US" altLang="zh-CN" sz="1600" dirty="0" smtClean="0"/>
              <a:t>can match a protein fasta sequence </a:t>
            </a:r>
          </a:p>
          <a:p>
            <a:r>
              <a:rPr lang="en-US" altLang="zh-CN" sz="1600" dirty="0" smtClean="0"/>
              <a:t>its gene id is XC_2252</a:t>
            </a:r>
            <a:endParaRPr lang="zh-CN" altLang="en-US" sz="1600" dirty="0"/>
          </a:p>
        </p:txBody>
      </p:sp>
      <p:cxnSp>
        <p:nvCxnSpPr>
          <p:cNvPr id="21" name="Straight Arrow Connector 20"/>
          <p:cNvCxnSpPr>
            <a:endCxn id="16" idx="1"/>
          </p:cNvCxnSpPr>
          <p:nvPr/>
        </p:nvCxnSpPr>
        <p:spPr>
          <a:xfrm>
            <a:off x="3417916" y="4384433"/>
            <a:ext cx="1992284" cy="173813"/>
          </a:xfrm>
          <a:prstGeom prst="straightConnector1">
            <a:avLst/>
          </a:prstGeom>
          <a:ln w="47625">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endCxn id="20" idx="0"/>
          </p:cNvCxnSpPr>
          <p:nvPr/>
        </p:nvCxnSpPr>
        <p:spPr>
          <a:xfrm flipH="1">
            <a:off x="1682654" y="4495800"/>
            <a:ext cx="527146" cy="914400"/>
          </a:xfrm>
          <a:prstGeom prst="straightConnector1">
            <a:avLst/>
          </a:prstGeom>
          <a:ln w="47625">
            <a:solidFill>
              <a:srgbClr val="92D05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5388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Create Array</a:t>
            </a:r>
            <a:endParaRPr lang="zh-CN" altLang="en-US" dirty="0"/>
          </a:p>
        </p:txBody>
      </p:sp>
      <p:sp>
        <p:nvSpPr>
          <p:cNvPr id="3" name="Content Placeholder 2"/>
          <p:cNvSpPr>
            <a:spLocks noGrp="1"/>
          </p:cNvSpPr>
          <p:nvPr>
            <p:ph idx="1"/>
          </p:nvPr>
        </p:nvSpPr>
        <p:spPr/>
        <p:txBody>
          <a:bodyPr/>
          <a:lstStyle/>
          <a:p>
            <a:r>
              <a:rPr lang="en-US" altLang="zh-CN" sz="1800" dirty="0"/>
              <a:t>The </a:t>
            </a:r>
            <a:r>
              <a:rPr lang="en-US" altLang="zh-CN" sz="1800" dirty="0" smtClean="0"/>
              <a:t>array collection type is a fix number elements and its elements number it is not recommended to changed, but it has a higher performance than other collection type.</a:t>
            </a:r>
          </a:p>
          <a:p>
            <a:endParaRPr lang="en-US" altLang="zh-CN" sz="1800" dirty="0" smtClean="0"/>
          </a:p>
          <a:p>
            <a:r>
              <a:rPr lang="en-US" altLang="zh-CN" sz="1800" dirty="0" smtClean="0"/>
              <a:t>Dim Array As &lt;</a:t>
            </a:r>
            <a:r>
              <a:rPr lang="en-US" altLang="zh-CN" sz="1800" dirty="0" err="1" smtClean="0"/>
              <a:t>DataType</a:t>
            </a:r>
            <a:r>
              <a:rPr lang="en-US" altLang="zh-CN" sz="1800" dirty="0" smtClean="0"/>
              <a:t>&gt;= New &lt;</a:t>
            </a:r>
            <a:r>
              <a:rPr lang="en-US" altLang="zh-CN" sz="1800" dirty="0" err="1" smtClean="0"/>
              <a:t>DataType</a:t>
            </a:r>
            <a:r>
              <a:rPr lang="en-US" altLang="zh-CN" sz="1800" dirty="0" smtClean="0"/>
              <a:t>&gt;(Count) {} </a:t>
            </a:r>
          </a:p>
          <a:p>
            <a:endParaRPr lang="en-US" altLang="zh-CN" sz="1800" dirty="0"/>
          </a:p>
          <a:p>
            <a:r>
              <a:rPr lang="en-US" altLang="zh-CN" sz="1800" dirty="0" smtClean="0"/>
              <a:t>Gets the element value</a:t>
            </a:r>
          </a:p>
          <a:p>
            <a:r>
              <a:rPr lang="en-US" altLang="zh-CN" sz="1800" dirty="0"/>
              <a:t>Dim </a:t>
            </a:r>
            <a:r>
              <a:rPr lang="en-US" altLang="zh-CN" sz="1800" dirty="0" smtClean="0"/>
              <a:t>Element As &lt;</a:t>
            </a:r>
            <a:r>
              <a:rPr lang="en-US" altLang="zh-CN" sz="1800" dirty="0" err="1" smtClean="0"/>
              <a:t>DataType</a:t>
            </a:r>
            <a:r>
              <a:rPr lang="en-US" altLang="zh-CN" sz="1800" dirty="0" smtClean="0"/>
              <a:t>&gt; = Array(Index)</a:t>
            </a:r>
          </a:p>
          <a:p>
            <a:endParaRPr lang="en-US" altLang="zh-CN" sz="1800" dirty="0"/>
          </a:p>
          <a:p>
            <a:r>
              <a:rPr lang="en-US" altLang="zh-CN" sz="1800" dirty="0" smtClean="0"/>
              <a:t>Set the element value</a:t>
            </a:r>
          </a:p>
          <a:p>
            <a:r>
              <a:rPr lang="en-US" altLang="zh-CN" sz="1800" dirty="0" smtClean="0"/>
              <a:t>Array(Index) = Element</a:t>
            </a:r>
          </a:p>
          <a:p>
            <a:endParaRPr lang="en-US" altLang="zh-CN" sz="1800" dirty="0"/>
          </a:p>
          <a:p>
            <a:r>
              <a:rPr lang="en-US" altLang="zh-CN" sz="1800" dirty="0" smtClean="0"/>
              <a:t>Gets the Length of the Array</a:t>
            </a:r>
          </a:p>
          <a:p>
            <a:r>
              <a:rPr lang="en-US" altLang="zh-CN" sz="1800" dirty="0" smtClean="0"/>
              <a:t>Dim Length = </a:t>
            </a:r>
            <a:r>
              <a:rPr lang="en-US" altLang="zh-CN" sz="1800" dirty="0" err="1" smtClean="0"/>
              <a:t>Array.Length</a:t>
            </a:r>
            <a:endParaRPr lang="en-US" altLang="zh-CN" sz="1800" dirty="0" smtClean="0"/>
          </a:p>
          <a:p>
            <a:endParaRPr lang="en-US" altLang="zh-CN" dirty="0"/>
          </a:p>
          <a:p>
            <a:endParaRPr lang="zh-CN" altLang="en-US" dirty="0"/>
          </a:p>
        </p:txBody>
      </p:sp>
    </p:spTree>
    <p:extLst>
      <p:ext uri="{BB962C8B-B14F-4D97-AF65-F5344CB8AC3E}">
        <p14:creationId xmlns:p14="http://schemas.microsoft.com/office/powerpoint/2010/main" val="902107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Introduction to Visual Studio</a:t>
            </a:r>
            <a:endParaRPr lang="zh-CN" altLang="en-US" dirty="0"/>
          </a:p>
        </p:txBody>
      </p:sp>
      <p:sp>
        <p:nvSpPr>
          <p:cNvPr id="3" name="Content Placeholder 2"/>
          <p:cNvSpPr>
            <a:spLocks noGrp="1"/>
          </p:cNvSpPr>
          <p:nvPr>
            <p:ph idx="1"/>
          </p:nvPr>
        </p:nvSpPr>
        <p:spPr>
          <a:xfrm>
            <a:off x="251520" y="1166018"/>
            <a:ext cx="8712968" cy="5615782"/>
          </a:xfrm>
        </p:spPr>
        <p:txBody>
          <a:bodyPr>
            <a:normAutofit lnSpcReduction="10000"/>
          </a:bodyPr>
          <a:lstStyle/>
          <a:p>
            <a:r>
              <a:rPr lang="en-US" altLang="zh-CN" dirty="0" smtClean="0"/>
              <a:t>The Microsoft Visual Studio(</a:t>
            </a:r>
            <a:r>
              <a:rPr lang="en-US" altLang="zh-CN" b="1" dirty="0" smtClean="0">
                <a:solidFill>
                  <a:srgbClr val="FF0000"/>
                </a:solidFill>
              </a:rPr>
              <a:t>VS</a:t>
            </a:r>
            <a:r>
              <a:rPr lang="en-US" altLang="zh-CN" dirty="0" smtClean="0"/>
              <a:t>) is a tools for general Win32/Linux/WP/Android/IOS application programming. </a:t>
            </a:r>
          </a:p>
          <a:p>
            <a:endParaRPr lang="en-US" altLang="zh-CN" dirty="0"/>
          </a:p>
          <a:p>
            <a:r>
              <a:rPr lang="en-US" altLang="zh-CN" dirty="0" smtClean="0"/>
              <a:t>Current available language in VS have:  </a:t>
            </a:r>
          </a:p>
          <a:p>
            <a:r>
              <a:rPr lang="en-US" altLang="zh-CN" b="1" dirty="0" smtClean="0"/>
              <a:t>VisualBasic</a:t>
            </a:r>
          </a:p>
          <a:p>
            <a:r>
              <a:rPr lang="en-US" altLang="zh-CN" b="1" dirty="0"/>
              <a:t>C++(.NET managed)/C++(native</a:t>
            </a:r>
            <a:r>
              <a:rPr lang="en-US" altLang="zh-CN" b="1" dirty="0" smtClean="0"/>
              <a:t>)</a:t>
            </a:r>
          </a:p>
          <a:p>
            <a:r>
              <a:rPr lang="en-US" altLang="zh-CN" b="1" dirty="0" smtClean="0"/>
              <a:t>C#</a:t>
            </a:r>
          </a:p>
          <a:p>
            <a:r>
              <a:rPr lang="en-US" altLang="zh-CN" b="1" dirty="0" smtClean="0"/>
              <a:t>F#</a:t>
            </a:r>
          </a:p>
          <a:p>
            <a:r>
              <a:rPr lang="en-US" altLang="zh-CN" b="1" dirty="0"/>
              <a:t>Java </a:t>
            </a:r>
            <a:r>
              <a:rPr lang="en-US" altLang="zh-CN" b="1" dirty="0" smtClean="0"/>
              <a:t>Script</a:t>
            </a:r>
            <a:endParaRPr lang="zh-CN" altLang="en-US" b="1" dirty="0"/>
          </a:p>
        </p:txBody>
      </p:sp>
    </p:spTree>
    <p:extLst>
      <p:ext uri="{BB962C8B-B14F-4D97-AF65-F5344CB8AC3E}">
        <p14:creationId xmlns:p14="http://schemas.microsoft.com/office/powerpoint/2010/main" val="2685510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Using List</a:t>
            </a:r>
            <a:endParaRPr lang="zh-CN" altLang="en-US" dirty="0"/>
          </a:p>
        </p:txBody>
      </p:sp>
      <p:sp>
        <p:nvSpPr>
          <p:cNvPr id="3" name="Content Placeholder 2"/>
          <p:cNvSpPr>
            <a:spLocks noGrp="1"/>
          </p:cNvSpPr>
          <p:nvPr>
            <p:ph idx="1"/>
          </p:nvPr>
        </p:nvSpPr>
        <p:spPr>
          <a:xfrm>
            <a:off x="251520" y="1166018"/>
            <a:ext cx="8712968" cy="1424782"/>
          </a:xfrm>
        </p:spPr>
        <p:txBody>
          <a:bodyPr>
            <a:normAutofit/>
          </a:bodyPr>
          <a:lstStyle/>
          <a:p>
            <a:r>
              <a:rPr lang="en-US" altLang="zh-CN" sz="1800" dirty="0" smtClean="0"/>
              <a:t>If the elements collection you get is in a dynamics number, then a list should be using in your program</a:t>
            </a:r>
          </a:p>
          <a:p>
            <a:endParaRPr lang="en-US" altLang="zh-CN" sz="1800" dirty="0"/>
          </a:p>
          <a:p>
            <a:r>
              <a:rPr lang="en-US" altLang="zh-CN" sz="1800" dirty="0" smtClean="0"/>
              <a:t>Dim List As List(Of &lt;</a:t>
            </a:r>
            <a:r>
              <a:rPr lang="en-US" altLang="zh-CN" sz="1800" dirty="0" err="1" smtClean="0"/>
              <a:t>DataType</a:t>
            </a:r>
            <a:r>
              <a:rPr lang="en-US" altLang="zh-CN" sz="1800" dirty="0" smtClean="0"/>
              <a:t>&gt;) = New </a:t>
            </a:r>
            <a:r>
              <a:rPr lang="en-US" altLang="zh-CN" sz="1800" dirty="0"/>
              <a:t>List(Of &lt;</a:t>
            </a:r>
            <a:r>
              <a:rPr lang="en-US" altLang="zh-CN" sz="1800" dirty="0" err="1"/>
              <a:t>DataType</a:t>
            </a:r>
            <a:r>
              <a:rPr lang="en-US" altLang="zh-CN" sz="1800" dirty="0"/>
              <a:t>&gt;) </a:t>
            </a:r>
            <a:endParaRPr lang="en-US" altLang="zh-CN" sz="1800" dirty="0" smtClean="0"/>
          </a:p>
        </p:txBody>
      </p:sp>
      <p:graphicFrame>
        <p:nvGraphicFramePr>
          <p:cNvPr id="4" name="Table 3"/>
          <p:cNvGraphicFramePr>
            <a:graphicFrameLocks noGrp="1"/>
          </p:cNvGraphicFramePr>
          <p:nvPr>
            <p:extLst>
              <p:ext uri="{D42A27DB-BD31-4B8C-83A1-F6EECF244321}">
                <p14:modId xmlns:p14="http://schemas.microsoft.com/office/powerpoint/2010/main" val="223104883"/>
              </p:ext>
            </p:extLst>
          </p:nvPr>
        </p:nvGraphicFramePr>
        <p:xfrm>
          <a:off x="457200" y="2514600"/>
          <a:ext cx="8382000" cy="4206240"/>
        </p:xfrm>
        <a:graphic>
          <a:graphicData uri="http://schemas.openxmlformats.org/drawingml/2006/table">
            <a:tbl>
              <a:tblPr firstRow="1" bandRow="1">
                <a:effectLst>
                  <a:outerShdw blurRad="63500" sx="102000" sy="102000" algn="ctr" rotWithShape="0">
                    <a:prstClr val="black">
                      <a:alpha val="14000"/>
                    </a:prstClr>
                  </a:outerShdw>
                </a:effectLst>
                <a:tableStyleId>{8FD4443E-F989-4FC4-A0C8-D5A2AF1F390B}</a:tableStyleId>
              </a:tblPr>
              <a:tblGrid>
                <a:gridCol w="990600"/>
                <a:gridCol w="4267200"/>
                <a:gridCol w="3124200"/>
              </a:tblGrid>
              <a:tr h="312609">
                <a:tc>
                  <a:txBody>
                    <a:bodyPr/>
                    <a:lstStyle/>
                    <a:p>
                      <a:r>
                        <a:rPr lang="en-US" altLang="zh-CN" sz="1400" dirty="0" smtClean="0"/>
                        <a:t>Function</a:t>
                      </a:r>
                      <a:endParaRPr lang="zh-CN" altLang="en-US" sz="1400" dirty="0"/>
                    </a:p>
                  </a:txBody>
                  <a:tcPr/>
                </a:tc>
                <a:tc>
                  <a:txBody>
                    <a:bodyPr/>
                    <a:lstStyle/>
                    <a:p>
                      <a:r>
                        <a:rPr lang="en-US" altLang="zh-CN" sz="1400" dirty="0" smtClean="0"/>
                        <a:t>Description</a:t>
                      </a:r>
                      <a:endParaRPr lang="zh-CN" altLang="en-US" sz="1400" dirty="0"/>
                    </a:p>
                  </a:txBody>
                  <a:tcPr/>
                </a:tc>
                <a:tc>
                  <a:txBody>
                    <a:bodyPr/>
                    <a:lstStyle/>
                    <a:p>
                      <a:r>
                        <a:rPr lang="en-US" altLang="zh-CN" sz="1400" dirty="0" smtClean="0"/>
                        <a:t>Example</a:t>
                      </a:r>
                      <a:endParaRPr lang="zh-CN" altLang="en-US" sz="1400" dirty="0"/>
                    </a:p>
                  </a:txBody>
                  <a:tcPr/>
                </a:tc>
              </a:tr>
              <a:tr h="601791">
                <a:tc>
                  <a:txBody>
                    <a:bodyPr/>
                    <a:lstStyle/>
                    <a:p>
                      <a:r>
                        <a:rPr lang="en-US" altLang="zh-CN" sz="1400" dirty="0" smtClean="0"/>
                        <a:t>Add</a:t>
                      </a:r>
                      <a:endParaRPr lang="zh-CN" alt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t>Adds an object to the end of the </a:t>
                      </a:r>
                      <a:r>
                        <a:rPr lang="en-US" altLang="zh-CN" sz="1400" kern="1200" dirty="0" err="1" smtClean="0"/>
                        <a:t>System.Collections.Generic.List</a:t>
                      </a:r>
                      <a:r>
                        <a:rPr lang="en-US" altLang="zh-CN" sz="1400" kern="1200" dirty="0" smtClean="0"/>
                        <a:t>(Of T).</a:t>
                      </a:r>
                      <a:endParaRPr lang="en-US" altLang="zh-CN" sz="1400" kern="1200" dirty="0" smtClean="0">
                        <a:solidFill>
                          <a:schemeClr val="dk1"/>
                        </a:solidFill>
                        <a:latin typeface="+mn-lt"/>
                        <a:ea typeface="+mn-ea"/>
                        <a:cs typeface="+mn-cs"/>
                      </a:endParaRPr>
                    </a:p>
                  </a:txBody>
                  <a:tcPr/>
                </a:tc>
                <a:tc>
                  <a:txBody>
                    <a:bodyPr/>
                    <a:lstStyle/>
                    <a:p>
                      <a:r>
                        <a:rPr lang="en-US" altLang="zh-CN" sz="1200" kern="1200" dirty="0" smtClean="0">
                          <a:solidFill>
                            <a:schemeClr val="lt1"/>
                          </a:solidFill>
                          <a:latin typeface="+mn-lt"/>
                          <a:ea typeface="+mn-ea"/>
                          <a:cs typeface="+mn-cs"/>
                        </a:rPr>
                        <a:t>Call </a:t>
                      </a:r>
                      <a:r>
                        <a:rPr lang="en-US" altLang="zh-CN" sz="1200" kern="1200" dirty="0" err="1" smtClean="0">
                          <a:solidFill>
                            <a:schemeClr val="lt1"/>
                          </a:solidFill>
                          <a:latin typeface="+mn-lt"/>
                          <a:ea typeface="+mn-ea"/>
                          <a:cs typeface="+mn-cs"/>
                        </a:rPr>
                        <a:t>Genome.Add</a:t>
                      </a:r>
                      <a:r>
                        <a:rPr lang="en-US" altLang="zh-CN" sz="1200" kern="1200" dirty="0" smtClean="0">
                          <a:solidFill>
                            <a:schemeClr val="lt1"/>
                          </a:solidFill>
                          <a:latin typeface="+mn-lt"/>
                          <a:ea typeface="+mn-ea"/>
                          <a:cs typeface="+mn-cs"/>
                        </a:rPr>
                        <a:t>(XC_0001)</a:t>
                      </a:r>
                      <a:endParaRPr lang="zh-CN" altLang="en-US" sz="1200" dirty="0"/>
                    </a:p>
                  </a:txBody>
                  <a:tcPr/>
                </a:tc>
              </a:tr>
              <a:tr h="609600">
                <a:tc>
                  <a:txBody>
                    <a:bodyPr/>
                    <a:lstStyle/>
                    <a:p>
                      <a:r>
                        <a:rPr lang="en-US" altLang="zh-CN" sz="1400" dirty="0" err="1" smtClean="0"/>
                        <a:t>AddRange</a:t>
                      </a:r>
                      <a:endParaRPr lang="zh-CN" alt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t>Adds the elements of the specified collection to the end of the </a:t>
                      </a:r>
                      <a:r>
                        <a:rPr lang="en-US" altLang="zh-CN" sz="1400" kern="1200" dirty="0" err="1" smtClean="0"/>
                        <a:t>System.Collections.Generic.List</a:t>
                      </a:r>
                      <a:r>
                        <a:rPr lang="en-US" altLang="zh-CN" sz="1400" kern="1200" dirty="0" smtClean="0"/>
                        <a:t>(Of T).</a:t>
                      </a:r>
                      <a:endParaRPr lang="en-US" altLang="zh-CN" sz="1400" kern="1200" dirty="0" smtClean="0">
                        <a:solidFill>
                          <a:schemeClr val="dk1"/>
                        </a:solidFill>
                        <a:latin typeface="+mn-lt"/>
                        <a:ea typeface="+mn-ea"/>
                        <a:cs typeface="+mn-cs"/>
                      </a:endParaRPr>
                    </a:p>
                  </a:txBody>
                  <a:tcPr/>
                </a:tc>
                <a:tc>
                  <a:txBody>
                    <a:bodyPr/>
                    <a:lstStyle/>
                    <a:p>
                      <a:r>
                        <a:rPr lang="en-US" altLang="zh-CN" sz="1200" kern="1200" dirty="0" smtClean="0">
                          <a:solidFill>
                            <a:schemeClr val="lt1"/>
                          </a:solidFill>
                          <a:latin typeface="+mn-lt"/>
                          <a:ea typeface="+mn-ea"/>
                          <a:cs typeface="+mn-cs"/>
                        </a:rPr>
                        <a:t>Call </a:t>
                      </a:r>
                      <a:r>
                        <a:rPr lang="en-US" altLang="zh-CN" sz="1200" kern="1200" dirty="0" err="1" smtClean="0">
                          <a:solidFill>
                            <a:schemeClr val="lt1"/>
                          </a:solidFill>
                          <a:latin typeface="+mn-lt"/>
                          <a:ea typeface="+mn-ea"/>
                          <a:cs typeface="+mn-cs"/>
                        </a:rPr>
                        <a:t>Genome.AddRange</a:t>
                      </a:r>
                      <a:r>
                        <a:rPr lang="en-US" altLang="zh-CN" sz="1200" kern="1200" dirty="0" smtClean="0">
                          <a:solidFill>
                            <a:schemeClr val="lt1"/>
                          </a:solidFill>
                          <a:latin typeface="+mn-lt"/>
                          <a:ea typeface="+mn-ea"/>
                          <a:cs typeface="+mn-cs"/>
                        </a:rPr>
                        <a:t>(</a:t>
                      </a:r>
                      <a:r>
                        <a:rPr lang="en-US" altLang="zh-CN" sz="1200" kern="1200" dirty="0" err="1" smtClean="0">
                          <a:solidFill>
                            <a:schemeClr val="lt1"/>
                          </a:solidFill>
                          <a:latin typeface="+mn-lt"/>
                          <a:ea typeface="+mn-ea"/>
                          <a:cs typeface="+mn-cs"/>
                        </a:rPr>
                        <a:t>FastaArray</a:t>
                      </a:r>
                      <a:r>
                        <a:rPr lang="en-US" altLang="zh-CN" sz="1200" kern="1200" dirty="0" smtClean="0">
                          <a:solidFill>
                            <a:schemeClr val="lt1"/>
                          </a:solidFill>
                          <a:latin typeface="+mn-lt"/>
                          <a:ea typeface="+mn-ea"/>
                          <a:cs typeface="+mn-cs"/>
                        </a:rPr>
                        <a:t>)</a:t>
                      </a:r>
                      <a:endParaRPr lang="zh-CN" altLang="en-US" sz="1200" dirty="0"/>
                    </a:p>
                  </a:txBody>
                  <a:tcPr/>
                </a:tc>
              </a:tr>
              <a:tr h="609600">
                <a:tc>
                  <a:txBody>
                    <a:bodyPr/>
                    <a:lstStyle/>
                    <a:p>
                      <a:r>
                        <a:rPr lang="en-US" altLang="zh-CN" sz="1400" dirty="0" smtClean="0"/>
                        <a:t>Remove</a:t>
                      </a:r>
                      <a:endParaRPr lang="zh-CN" altLang="en-US" sz="1400" dirty="0"/>
                    </a:p>
                  </a:txBody>
                  <a:tcPr/>
                </a:tc>
                <a:tc>
                  <a:txBody>
                    <a:bodyPr/>
                    <a:lstStyle/>
                    <a:p>
                      <a:r>
                        <a:rPr lang="en-US" altLang="zh-CN" sz="1400" kern="1200" dirty="0" smtClean="0"/>
                        <a:t>Removes the first occurrence of a specific object from the </a:t>
                      </a:r>
                      <a:r>
                        <a:rPr lang="en-US" altLang="zh-CN" sz="1400" kern="1200" dirty="0" err="1" smtClean="0"/>
                        <a:t>System.Collections.Generic.List</a:t>
                      </a:r>
                      <a:r>
                        <a:rPr lang="en-US" altLang="zh-CN" sz="1400" kern="1200" dirty="0" smtClean="0"/>
                        <a:t>(Of T).</a:t>
                      </a:r>
                      <a:endParaRPr lang="zh-CN" altLang="en-US" sz="1400" dirty="0"/>
                    </a:p>
                  </a:txBody>
                  <a:tcPr/>
                </a:tc>
                <a:tc>
                  <a:txBody>
                    <a:bodyPr/>
                    <a:lstStyle/>
                    <a:p>
                      <a:r>
                        <a:rPr lang="en-US" altLang="zh-CN" sz="1200" kern="1200" dirty="0" smtClean="0">
                          <a:solidFill>
                            <a:schemeClr val="lt1"/>
                          </a:solidFill>
                          <a:latin typeface="+mn-lt"/>
                          <a:ea typeface="+mn-ea"/>
                          <a:cs typeface="+mn-cs"/>
                        </a:rPr>
                        <a:t>Call </a:t>
                      </a:r>
                      <a:r>
                        <a:rPr lang="en-US" altLang="zh-CN" sz="1200" kern="1200" dirty="0" err="1" smtClean="0">
                          <a:solidFill>
                            <a:schemeClr val="lt1"/>
                          </a:solidFill>
                          <a:latin typeface="+mn-lt"/>
                          <a:ea typeface="+mn-ea"/>
                          <a:cs typeface="+mn-cs"/>
                        </a:rPr>
                        <a:t>Genome.Remove</a:t>
                      </a:r>
                      <a:r>
                        <a:rPr lang="en-US" altLang="zh-CN" sz="1200" kern="1200" dirty="0" smtClean="0">
                          <a:solidFill>
                            <a:schemeClr val="lt1"/>
                          </a:solidFill>
                          <a:latin typeface="+mn-lt"/>
                          <a:ea typeface="+mn-ea"/>
                          <a:cs typeface="+mn-cs"/>
                        </a:rPr>
                        <a:t>(XC_0001)</a:t>
                      </a:r>
                      <a:endParaRPr lang="zh-CN" altLang="en-US" sz="1200" dirty="0"/>
                    </a:p>
                  </a:txBody>
                  <a:tcPr/>
                </a:tc>
              </a:tr>
              <a:tr h="312609">
                <a:tc>
                  <a:txBody>
                    <a:bodyPr/>
                    <a:lstStyle/>
                    <a:p>
                      <a:r>
                        <a:rPr lang="en-US" altLang="zh-CN" sz="1400" dirty="0" err="1" smtClean="0"/>
                        <a:t>RemoveAt</a:t>
                      </a:r>
                      <a:endParaRPr lang="zh-CN" altLang="en-US" sz="1400" dirty="0"/>
                    </a:p>
                  </a:txBody>
                  <a:tcPr/>
                </a:tc>
                <a:tc>
                  <a:txBody>
                    <a:bodyPr/>
                    <a:lstStyle/>
                    <a:p>
                      <a:r>
                        <a:rPr lang="en-US" altLang="zh-CN" sz="1400" kern="1200" dirty="0" smtClean="0"/>
                        <a:t>Removes the element at the specified index of the </a:t>
                      </a:r>
                      <a:r>
                        <a:rPr lang="en-US" altLang="zh-CN" sz="1400" kern="1200" dirty="0" err="1" smtClean="0"/>
                        <a:t>System.Collections.Generic.List</a:t>
                      </a:r>
                      <a:r>
                        <a:rPr lang="en-US" altLang="zh-CN" sz="1400" kern="1200" dirty="0" smtClean="0"/>
                        <a:t>(Of T).</a:t>
                      </a:r>
                      <a:endParaRPr lang="zh-CN" altLang="en-US" sz="1400" dirty="0"/>
                    </a:p>
                  </a:txBody>
                  <a:tcPr/>
                </a:tc>
                <a:tc>
                  <a:txBody>
                    <a:bodyPr/>
                    <a:lstStyle/>
                    <a:p>
                      <a:r>
                        <a:rPr lang="en-US" altLang="zh-CN" sz="1200" kern="1200" dirty="0" smtClean="0">
                          <a:solidFill>
                            <a:schemeClr val="lt1"/>
                          </a:solidFill>
                          <a:latin typeface="+mn-lt"/>
                          <a:ea typeface="+mn-ea"/>
                          <a:cs typeface="+mn-cs"/>
                        </a:rPr>
                        <a:t>Call </a:t>
                      </a:r>
                      <a:r>
                        <a:rPr lang="en-US" altLang="zh-CN" sz="1200" kern="1200" dirty="0" err="1" smtClean="0">
                          <a:solidFill>
                            <a:schemeClr val="lt1"/>
                          </a:solidFill>
                          <a:latin typeface="+mn-lt"/>
                          <a:ea typeface="+mn-ea"/>
                          <a:cs typeface="+mn-cs"/>
                        </a:rPr>
                        <a:t>Genome.RemoveAt</a:t>
                      </a:r>
                      <a:r>
                        <a:rPr lang="en-US" altLang="zh-CN" sz="1200" kern="1200" dirty="0" smtClean="0">
                          <a:solidFill>
                            <a:schemeClr val="lt1"/>
                          </a:solidFill>
                          <a:latin typeface="+mn-lt"/>
                          <a:ea typeface="+mn-ea"/>
                          <a:cs typeface="+mn-cs"/>
                        </a:rPr>
                        <a:t>(index:=100)</a:t>
                      </a:r>
                      <a:endParaRPr lang="zh-CN" altLang="en-US" sz="1200" dirty="0"/>
                    </a:p>
                  </a:txBody>
                  <a:tcPr/>
                </a:tc>
              </a:tr>
              <a:tr h="312609">
                <a:tc>
                  <a:txBody>
                    <a:bodyPr/>
                    <a:lstStyle/>
                    <a:p>
                      <a:r>
                        <a:rPr lang="en-US" altLang="zh-CN" sz="1400" dirty="0" err="1" smtClean="0"/>
                        <a:t>IndexOf</a:t>
                      </a:r>
                      <a:endParaRPr lang="zh-CN" altLang="en-US" sz="1400" dirty="0"/>
                    </a:p>
                  </a:txBody>
                  <a:tcPr/>
                </a:tc>
                <a:tc>
                  <a:txBody>
                    <a:bodyPr/>
                    <a:lstStyle/>
                    <a:p>
                      <a:r>
                        <a:rPr lang="en-US" altLang="zh-CN" sz="1400" kern="1200" dirty="0" smtClean="0"/>
                        <a:t>Searches for the specified object and returns the zero-based index of the first occurrence within the entire </a:t>
                      </a:r>
                      <a:r>
                        <a:rPr lang="en-US" altLang="zh-CN" sz="1400" kern="1200" dirty="0" err="1" smtClean="0"/>
                        <a:t>System.Collections.Generic.List</a:t>
                      </a:r>
                      <a:r>
                        <a:rPr lang="en-US" altLang="zh-CN" sz="1400" kern="1200" dirty="0" smtClean="0"/>
                        <a:t>(Of T).</a:t>
                      </a:r>
                      <a:endParaRPr lang="zh-CN" altLang="en-US" sz="1400" dirty="0"/>
                    </a:p>
                  </a:txBody>
                  <a:tcPr/>
                </a:tc>
                <a:tc>
                  <a:txBody>
                    <a:bodyPr/>
                    <a:lstStyle/>
                    <a:p>
                      <a:r>
                        <a:rPr lang="en-US" altLang="zh-CN" sz="1200" kern="1200" dirty="0" smtClean="0">
                          <a:solidFill>
                            <a:schemeClr val="lt1"/>
                          </a:solidFill>
                          <a:latin typeface="+mn-lt"/>
                          <a:ea typeface="+mn-ea"/>
                          <a:cs typeface="+mn-cs"/>
                        </a:rPr>
                        <a:t>Dim p As Integer = </a:t>
                      </a:r>
                      <a:r>
                        <a:rPr lang="en-US" altLang="zh-CN" sz="1200" kern="1200" dirty="0" err="1" smtClean="0">
                          <a:solidFill>
                            <a:schemeClr val="lt1"/>
                          </a:solidFill>
                          <a:latin typeface="+mn-lt"/>
                          <a:ea typeface="+mn-ea"/>
                          <a:cs typeface="+mn-cs"/>
                        </a:rPr>
                        <a:t>Genome.IndexOf</a:t>
                      </a:r>
                      <a:r>
                        <a:rPr lang="en-US" altLang="zh-CN" sz="1200" kern="1200" dirty="0" smtClean="0">
                          <a:solidFill>
                            <a:schemeClr val="lt1"/>
                          </a:solidFill>
                          <a:latin typeface="+mn-lt"/>
                          <a:ea typeface="+mn-ea"/>
                          <a:cs typeface="+mn-cs"/>
                        </a:rPr>
                        <a:t>(XC_0001)</a:t>
                      </a:r>
                      <a:endParaRPr lang="zh-CN" altLang="en-US" sz="1200" dirty="0"/>
                    </a:p>
                  </a:txBody>
                  <a:tcPr/>
                </a:tc>
              </a:tr>
              <a:tr h="312609">
                <a:tc>
                  <a:txBody>
                    <a:bodyPr/>
                    <a:lstStyle/>
                    <a:p>
                      <a:r>
                        <a:rPr lang="en-US" altLang="zh-CN" sz="1400" dirty="0" err="1" smtClean="0"/>
                        <a:t>ToArray</a:t>
                      </a:r>
                      <a:endParaRPr lang="zh-CN" altLang="en-US" sz="1400" dirty="0"/>
                    </a:p>
                  </a:txBody>
                  <a:tcPr/>
                </a:tc>
                <a:tc>
                  <a:txBody>
                    <a:bodyPr/>
                    <a:lstStyle/>
                    <a:p>
                      <a:r>
                        <a:rPr lang="en-US" altLang="zh-CN" sz="1400" dirty="0" smtClean="0"/>
                        <a:t>Convert the list into an array</a:t>
                      </a:r>
                      <a:endParaRPr lang="zh-CN" altLang="en-US" sz="1400" dirty="0"/>
                    </a:p>
                  </a:txBody>
                  <a:tcPr/>
                </a:tc>
                <a:tc>
                  <a:txBody>
                    <a:bodyPr/>
                    <a:lstStyle/>
                    <a:p>
                      <a:r>
                        <a:rPr lang="en-US" altLang="zh-CN" sz="1200" kern="1200" dirty="0" smtClean="0">
                          <a:solidFill>
                            <a:schemeClr val="lt1"/>
                          </a:solidFill>
                          <a:latin typeface="+mn-lt"/>
                          <a:ea typeface="+mn-ea"/>
                          <a:cs typeface="+mn-cs"/>
                        </a:rPr>
                        <a:t>Dim </a:t>
                      </a:r>
                      <a:r>
                        <a:rPr lang="en-US" altLang="zh-CN" sz="1200" kern="1200" dirty="0" err="1" smtClean="0">
                          <a:solidFill>
                            <a:schemeClr val="lt1"/>
                          </a:solidFill>
                          <a:latin typeface="+mn-lt"/>
                          <a:ea typeface="+mn-ea"/>
                          <a:cs typeface="+mn-cs"/>
                        </a:rPr>
                        <a:t>FastaArray</a:t>
                      </a:r>
                      <a:r>
                        <a:rPr lang="en-US" altLang="zh-CN" sz="1200" kern="1200" dirty="0" smtClean="0">
                          <a:solidFill>
                            <a:schemeClr val="lt1"/>
                          </a:solidFill>
                          <a:latin typeface="+mn-lt"/>
                          <a:ea typeface="+mn-ea"/>
                          <a:cs typeface="+mn-cs"/>
                        </a:rPr>
                        <a:t> As </a:t>
                      </a:r>
                      <a:r>
                        <a:rPr lang="en-US" altLang="zh-CN" sz="1200" kern="1200" dirty="0" err="1" smtClean="0">
                          <a:solidFill>
                            <a:schemeClr val="lt1"/>
                          </a:solidFill>
                          <a:latin typeface="+mn-lt"/>
                          <a:ea typeface="+mn-ea"/>
                          <a:cs typeface="+mn-cs"/>
                        </a:rPr>
                        <a:t>LANS.SystemsBiology.SequenceModel.FASTA.FastaObject</a:t>
                      </a:r>
                      <a:r>
                        <a:rPr lang="en-US" altLang="zh-CN" sz="1200" kern="1200" dirty="0" smtClean="0">
                          <a:solidFill>
                            <a:schemeClr val="lt1"/>
                          </a:solidFill>
                          <a:latin typeface="+mn-lt"/>
                          <a:ea typeface="+mn-ea"/>
                          <a:cs typeface="+mn-cs"/>
                        </a:rPr>
                        <a:t>() =</a:t>
                      </a:r>
                    </a:p>
                    <a:p>
                      <a:r>
                        <a:rPr lang="en-US" altLang="zh-CN" sz="1200" kern="1200" dirty="0" smtClean="0">
                          <a:solidFill>
                            <a:schemeClr val="lt1"/>
                          </a:solidFill>
                          <a:latin typeface="+mn-lt"/>
                          <a:ea typeface="+mn-ea"/>
                          <a:cs typeface="+mn-cs"/>
                        </a:rPr>
                        <a:t>            </a:t>
                      </a:r>
                      <a:r>
                        <a:rPr lang="en-US" altLang="zh-CN" sz="1200" kern="1200" dirty="0" err="1" smtClean="0">
                          <a:solidFill>
                            <a:schemeClr val="lt1"/>
                          </a:solidFill>
                          <a:latin typeface="+mn-lt"/>
                          <a:ea typeface="+mn-ea"/>
                          <a:cs typeface="+mn-cs"/>
                        </a:rPr>
                        <a:t>Genome.ToArray</a:t>
                      </a:r>
                      <a:endParaRPr lang="zh-CN" altLang="en-US" sz="1200" dirty="0"/>
                    </a:p>
                  </a:txBody>
                  <a:tcPr/>
                </a:tc>
              </a:tr>
            </a:tbl>
          </a:graphicData>
        </a:graphic>
      </p:graphicFrame>
    </p:spTree>
    <p:extLst>
      <p:ext uri="{BB962C8B-B14F-4D97-AF65-F5344CB8AC3E}">
        <p14:creationId xmlns:p14="http://schemas.microsoft.com/office/powerpoint/2010/main" val="3682171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Example Code</a:t>
            </a:r>
            <a:endParaRPr lang="zh-CN" altLang="en-US" dirty="0"/>
          </a:p>
        </p:txBody>
      </p:sp>
      <p:sp>
        <p:nvSpPr>
          <p:cNvPr id="3" name="Content Placeholder 2"/>
          <p:cNvSpPr>
            <a:spLocks noGrp="1"/>
          </p:cNvSpPr>
          <p:nvPr>
            <p:ph idx="1"/>
          </p:nvPr>
        </p:nvSpPr>
        <p:spPr/>
        <p:txBody>
          <a:bodyPr/>
          <a:lstStyle/>
          <a:p>
            <a:endParaRPr lang="zh-CN" altLang="en-US"/>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3925" y="1828800"/>
            <a:ext cx="7296150" cy="3705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82252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zh-CN" dirty="0" smtClean="0"/>
              <a:t>Basic function</a:t>
            </a:r>
            <a:endParaRPr lang="zh-CN" altLang="en-US" dirty="0"/>
          </a:p>
        </p:txBody>
      </p:sp>
      <p:sp>
        <p:nvSpPr>
          <p:cNvPr id="5" name="Text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35909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Text File Read/Write</a:t>
            </a:r>
            <a:endParaRPr lang="zh-CN" altLang="en-US" dirty="0"/>
          </a:p>
        </p:txBody>
      </p:sp>
      <p:sp>
        <p:nvSpPr>
          <p:cNvPr id="3" name="Content Placeholder 2"/>
          <p:cNvSpPr>
            <a:spLocks noGrp="1"/>
          </p:cNvSpPr>
          <p:nvPr>
            <p:ph idx="1"/>
          </p:nvPr>
        </p:nvSpPr>
        <p:spPr>
          <a:xfrm>
            <a:off x="251520" y="1166018"/>
            <a:ext cx="8712968" cy="5539582"/>
          </a:xfrm>
        </p:spPr>
        <p:txBody>
          <a:bodyPr>
            <a:normAutofit fontScale="92500"/>
          </a:bodyPr>
          <a:lstStyle/>
          <a:p>
            <a:r>
              <a:rPr lang="en-US" altLang="zh-CN" dirty="0" smtClean="0"/>
              <a:t>Almost all of the biological database is in a plat text file, so that the text file read/write is the most basically and important  operation in VisualBasic.</a:t>
            </a:r>
          </a:p>
          <a:p>
            <a:endParaRPr lang="en-US" altLang="zh-CN" dirty="0" smtClean="0"/>
          </a:p>
          <a:p>
            <a:r>
              <a:rPr lang="en-US" altLang="zh-CN" dirty="0"/>
              <a:t>The file operations can be found at namespace </a:t>
            </a:r>
            <a:r>
              <a:rPr lang="en-US" altLang="zh-CN" b="1" dirty="0" err="1"/>
              <a:t>System.IO.File</a:t>
            </a:r>
            <a:endParaRPr lang="zh-CN" altLang="en-US" b="1" dirty="0"/>
          </a:p>
          <a:p>
            <a:endParaRPr lang="en-US" altLang="zh-CN" dirty="0" smtClean="0"/>
          </a:p>
          <a:p>
            <a:r>
              <a:rPr lang="en-US" altLang="zh-CN" dirty="0" smtClean="0"/>
              <a:t>Concepts in text file read/write:</a:t>
            </a:r>
          </a:p>
          <a:p>
            <a:r>
              <a:rPr lang="en-US" altLang="zh-CN" b="1" dirty="0" smtClean="0"/>
              <a:t>Path</a:t>
            </a:r>
            <a:r>
              <a:rPr lang="en-US" altLang="zh-CN" dirty="0" smtClean="0"/>
              <a:t>: The location of the text file</a:t>
            </a:r>
          </a:p>
          <a:p>
            <a:r>
              <a:rPr lang="en-US" altLang="zh-CN" b="1" dirty="0" smtClean="0"/>
              <a:t>Encoding</a:t>
            </a:r>
            <a:r>
              <a:rPr lang="en-US" altLang="zh-CN" dirty="0" smtClean="0"/>
              <a:t>: The text file format in the binary code</a:t>
            </a:r>
          </a:p>
        </p:txBody>
      </p:sp>
    </p:spTree>
    <p:extLst>
      <p:ext uri="{BB962C8B-B14F-4D97-AF65-F5344CB8AC3E}">
        <p14:creationId xmlns:p14="http://schemas.microsoft.com/office/powerpoint/2010/main" val="2444069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Text file reading</a:t>
            </a:r>
            <a:endParaRPr lang="zh-CN" altLang="en-US" dirty="0"/>
          </a:p>
        </p:txBody>
      </p:sp>
      <p:sp>
        <p:nvSpPr>
          <p:cNvPr id="3" name="Content Placeholder 2"/>
          <p:cNvSpPr>
            <a:spLocks noGrp="1"/>
          </p:cNvSpPr>
          <p:nvPr>
            <p:ph idx="1"/>
          </p:nvPr>
        </p:nvSpPr>
        <p:spPr/>
        <p:txBody>
          <a:bodyPr>
            <a:normAutofit/>
          </a:bodyPr>
          <a:lstStyle/>
          <a:p>
            <a:r>
              <a:rPr lang="en-US" altLang="zh-CN" sz="2000" dirty="0"/>
              <a:t>Public Shared Function </a:t>
            </a:r>
            <a:r>
              <a:rPr lang="en-US" altLang="zh-CN" sz="2000" b="1" dirty="0" err="1"/>
              <a:t>ReadAllText</a:t>
            </a:r>
            <a:r>
              <a:rPr lang="en-US" altLang="zh-CN" sz="2000" dirty="0"/>
              <a:t>(</a:t>
            </a:r>
            <a:r>
              <a:rPr lang="en-US" altLang="zh-CN" sz="2000" i="1" dirty="0"/>
              <a:t>path</a:t>
            </a:r>
            <a:r>
              <a:rPr lang="en-US" altLang="zh-CN" sz="2000" dirty="0"/>
              <a:t> As </a:t>
            </a:r>
            <a:r>
              <a:rPr lang="en-US" altLang="zh-CN" sz="2000" b="1" dirty="0"/>
              <a:t>String, </a:t>
            </a:r>
            <a:r>
              <a:rPr lang="en-US" altLang="zh-CN" sz="2000" i="1" dirty="0"/>
              <a:t>encoding</a:t>
            </a:r>
            <a:r>
              <a:rPr lang="en-US" altLang="zh-CN" sz="2000" dirty="0"/>
              <a:t> As </a:t>
            </a:r>
            <a:r>
              <a:rPr lang="en-US" altLang="zh-CN" sz="2000" b="1" dirty="0" err="1"/>
              <a:t>System</a:t>
            </a:r>
            <a:r>
              <a:rPr lang="en-US" altLang="zh-CN" sz="2000" dirty="0" err="1"/>
              <a:t>.</a:t>
            </a:r>
            <a:r>
              <a:rPr lang="en-US" altLang="zh-CN" sz="2000" b="1" dirty="0" err="1"/>
              <a:t>Text</a:t>
            </a:r>
            <a:r>
              <a:rPr lang="en-US" altLang="zh-CN" sz="2000" dirty="0" err="1"/>
              <a:t>.</a:t>
            </a:r>
            <a:r>
              <a:rPr lang="en-US" altLang="zh-CN" sz="2000" b="1" dirty="0" err="1"/>
              <a:t>Encoding</a:t>
            </a:r>
            <a:r>
              <a:rPr lang="en-US" altLang="zh-CN" sz="2000" dirty="0"/>
              <a:t>) As </a:t>
            </a:r>
            <a:r>
              <a:rPr lang="en-US" altLang="zh-CN" sz="2000" b="1" dirty="0"/>
              <a:t>String</a:t>
            </a:r>
            <a:endParaRPr lang="en-US" altLang="zh-CN" sz="2000" dirty="0"/>
          </a:p>
          <a:p>
            <a:endParaRPr lang="fr-FR" altLang="zh-CN" sz="2000" b="1" dirty="0" smtClean="0"/>
          </a:p>
          <a:p>
            <a:r>
              <a:rPr lang="fr-FR" altLang="zh-CN" sz="2000" b="1" dirty="0" err="1" smtClean="0"/>
              <a:t>Summary</a:t>
            </a:r>
            <a:r>
              <a:rPr lang="fr-FR" altLang="zh-CN" sz="2000" b="1" dirty="0"/>
              <a:t>:</a:t>
            </a:r>
            <a:endParaRPr lang="fr-FR" altLang="zh-CN" sz="2000" dirty="0"/>
          </a:p>
          <a:p>
            <a:r>
              <a:rPr lang="en-US" altLang="zh-CN" sz="2000" dirty="0"/>
              <a:t>Opens a file, reads all lines of the file with the specified encoding, and then closes the file.</a:t>
            </a:r>
          </a:p>
          <a:p>
            <a:endParaRPr lang="fr-FR" altLang="zh-CN" sz="2000" dirty="0"/>
          </a:p>
          <a:p>
            <a:r>
              <a:rPr lang="fr-FR" altLang="zh-CN" sz="2000" b="1" dirty="0" err="1"/>
              <a:t>Parameters</a:t>
            </a:r>
            <a:r>
              <a:rPr lang="fr-FR" altLang="zh-CN" sz="2000" b="1" dirty="0"/>
              <a:t>:</a:t>
            </a:r>
            <a:endParaRPr lang="fr-FR" altLang="zh-CN" sz="2000" dirty="0"/>
          </a:p>
          <a:p>
            <a:r>
              <a:rPr lang="en-US" altLang="zh-CN" sz="2000" i="1" dirty="0"/>
              <a:t>path</a:t>
            </a:r>
            <a:r>
              <a:rPr lang="en-US" altLang="zh-CN" sz="2000" dirty="0"/>
              <a:t>: The file to open for reading.</a:t>
            </a:r>
          </a:p>
          <a:p>
            <a:r>
              <a:rPr lang="en-US" altLang="zh-CN" sz="2000" i="1" dirty="0"/>
              <a:t>encoding</a:t>
            </a:r>
            <a:r>
              <a:rPr lang="en-US" altLang="zh-CN" sz="2000" dirty="0"/>
              <a:t>: The encoding applied to the contents of the file.</a:t>
            </a:r>
          </a:p>
          <a:p>
            <a:endParaRPr lang="fr-FR" altLang="zh-CN" sz="2000" dirty="0"/>
          </a:p>
          <a:p>
            <a:r>
              <a:rPr lang="fr-FR" altLang="zh-CN" sz="2000" b="1" dirty="0"/>
              <a:t>Return Values:</a:t>
            </a:r>
            <a:endParaRPr lang="fr-FR" altLang="zh-CN" sz="2000" dirty="0"/>
          </a:p>
          <a:p>
            <a:r>
              <a:rPr lang="en-US" altLang="zh-CN" sz="2000" dirty="0"/>
              <a:t>A string containing all lines of the file.</a:t>
            </a:r>
            <a:endParaRPr lang="zh-CN" altLang="en-US" sz="2000" b="1" dirty="0"/>
          </a:p>
        </p:txBody>
      </p:sp>
    </p:spTree>
    <p:extLst>
      <p:ext uri="{BB962C8B-B14F-4D97-AF65-F5344CB8AC3E}">
        <p14:creationId xmlns:p14="http://schemas.microsoft.com/office/powerpoint/2010/main" val="3484929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a:t>Text file reading</a:t>
            </a:r>
            <a:endParaRPr lang="zh-CN" altLang="en-US" dirty="0"/>
          </a:p>
        </p:txBody>
      </p:sp>
      <p:sp>
        <p:nvSpPr>
          <p:cNvPr id="3" name="Content Placeholder 2"/>
          <p:cNvSpPr>
            <a:spLocks noGrp="1"/>
          </p:cNvSpPr>
          <p:nvPr>
            <p:ph idx="1"/>
          </p:nvPr>
        </p:nvSpPr>
        <p:spPr/>
        <p:txBody>
          <a:bodyPr>
            <a:normAutofit/>
          </a:bodyPr>
          <a:lstStyle/>
          <a:p>
            <a:r>
              <a:rPr lang="en-US" altLang="zh-CN" sz="2000" dirty="0"/>
              <a:t>Public Shared Function </a:t>
            </a:r>
            <a:r>
              <a:rPr lang="en-US" altLang="zh-CN" sz="2000" b="1" dirty="0" err="1"/>
              <a:t>ReadAllLines</a:t>
            </a:r>
            <a:r>
              <a:rPr lang="en-US" altLang="zh-CN" sz="2000" dirty="0"/>
              <a:t>(</a:t>
            </a:r>
            <a:r>
              <a:rPr lang="en-US" altLang="zh-CN" sz="2000" i="1" dirty="0"/>
              <a:t>path</a:t>
            </a:r>
            <a:r>
              <a:rPr lang="en-US" altLang="zh-CN" sz="2000" dirty="0"/>
              <a:t> As </a:t>
            </a:r>
            <a:r>
              <a:rPr lang="en-US" altLang="zh-CN" sz="2000" b="1" dirty="0"/>
              <a:t>String, </a:t>
            </a:r>
            <a:r>
              <a:rPr lang="en-US" altLang="zh-CN" sz="2000" i="1" dirty="0"/>
              <a:t>encoding</a:t>
            </a:r>
            <a:r>
              <a:rPr lang="en-US" altLang="zh-CN" sz="2000" dirty="0"/>
              <a:t> As </a:t>
            </a:r>
            <a:r>
              <a:rPr lang="en-US" altLang="zh-CN" sz="2000" b="1" dirty="0" err="1"/>
              <a:t>System</a:t>
            </a:r>
            <a:r>
              <a:rPr lang="en-US" altLang="zh-CN" sz="2000" dirty="0" err="1"/>
              <a:t>.</a:t>
            </a:r>
            <a:r>
              <a:rPr lang="en-US" altLang="zh-CN" sz="2000" b="1" dirty="0" err="1"/>
              <a:t>Text</a:t>
            </a:r>
            <a:r>
              <a:rPr lang="en-US" altLang="zh-CN" sz="2000" dirty="0" err="1"/>
              <a:t>.</a:t>
            </a:r>
            <a:r>
              <a:rPr lang="en-US" altLang="zh-CN" sz="2000" b="1" dirty="0" err="1"/>
              <a:t>Encoding</a:t>
            </a:r>
            <a:r>
              <a:rPr lang="en-US" altLang="zh-CN" sz="2000" dirty="0"/>
              <a:t>) As </a:t>
            </a:r>
            <a:r>
              <a:rPr lang="en-US" altLang="zh-CN" sz="2000" b="1" dirty="0"/>
              <a:t>String</a:t>
            </a:r>
            <a:r>
              <a:rPr lang="en-US" altLang="zh-CN" sz="2000" dirty="0"/>
              <a:t>()</a:t>
            </a:r>
          </a:p>
          <a:p>
            <a:r>
              <a:rPr lang="fr-FR" altLang="zh-CN" sz="2000" dirty="0"/>
              <a:t>     </a:t>
            </a:r>
          </a:p>
          <a:p>
            <a:r>
              <a:rPr lang="fr-FR" altLang="zh-CN" sz="2000" b="1" dirty="0" err="1"/>
              <a:t>Summary</a:t>
            </a:r>
            <a:r>
              <a:rPr lang="fr-FR" altLang="zh-CN" sz="2000" b="1" dirty="0"/>
              <a:t>:</a:t>
            </a:r>
            <a:endParaRPr lang="fr-FR" altLang="zh-CN" sz="2000" dirty="0"/>
          </a:p>
          <a:p>
            <a:r>
              <a:rPr lang="en-US" altLang="zh-CN" sz="2000" dirty="0"/>
              <a:t>Opens a file, reads all lines of the file with the specified encoding, and then closes the file.</a:t>
            </a:r>
          </a:p>
          <a:p>
            <a:endParaRPr lang="fr-FR" altLang="zh-CN" sz="2000" dirty="0"/>
          </a:p>
          <a:p>
            <a:r>
              <a:rPr lang="fr-FR" altLang="zh-CN" sz="2000" b="1" dirty="0" err="1"/>
              <a:t>Parameters</a:t>
            </a:r>
            <a:r>
              <a:rPr lang="fr-FR" altLang="zh-CN" sz="2000" b="1" dirty="0"/>
              <a:t>:</a:t>
            </a:r>
            <a:endParaRPr lang="fr-FR" altLang="zh-CN" sz="2000" dirty="0"/>
          </a:p>
          <a:p>
            <a:r>
              <a:rPr lang="en-US" altLang="zh-CN" sz="2000" i="1" dirty="0"/>
              <a:t>path</a:t>
            </a:r>
            <a:r>
              <a:rPr lang="en-US" altLang="zh-CN" sz="2000" dirty="0"/>
              <a:t>: The file to open for reading.</a:t>
            </a:r>
          </a:p>
          <a:p>
            <a:r>
              <a:rPr lang="en-US" altLang="zh-CN" sz="2000" i="1" dirty="0"/>
              <a:t>encoding</a:t>
            </a:r>
            <a:r>
              <a:rPr lang="en-US" altLang="zh-CN" sz="2000" dirty="0"/>
              <a:t>: The encoding applied to the contents of the file.</a:t>
            </a:r>
          </a:p>
          <a:p>
            <a:endParaRPr lang="fr-FR" altLang="zh-CN" sz="2000" dirty="0"/>
          </a:p>
          <a:p>
            <a:r>
              <a:rPr lang="fr-FR" altLang="zh-CN" sz="2000" b="1" dirty="0"/>
              <a:t>Return Values:</a:t>
            </a:r>
            <a:endParaRPr lang="fr-FR" altLang="zh-CN" sz="2000" dirty="0"/>
          </a:p>
          <a:p>
            <a:r>
              <a:rPr lang="en-US" altLang="zh-CN" sz="2000" dirty="0"/>
              <a:t>A string array containing all lines of the file.</a:t>
            </a:r>
            <a:endParaRPr lang="zh-CN" altLang="en-US" sz="2000" dirty="0"/>
          </a:p>
        </p:txBody>
      </p:sp>
    </p:spTree>
    <p:extLst>
      <p:ext uri="{BB962C8B-B14F-4D97-AF65-F5344CB8AC3E}">
        <p14:creationId xmlns:p14="http://schemas.microsoft.com/office/powerpoint/2010/main" val="3581052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Text file writing</a:t>
            </a:r>
            <a:endParaRPr lang="zh-CN" altLang="en-US" dirty="0"/>
          </a:p>
        </p:txBody>
      </p:sp>
      <p:sp>
        <p:nvSpPr>
          <p:cNvPr id="3" name="Content Placeholder 2"/>
          <p:cNvSpPr>
            <a:spLocks noGrp="1"/>
          </p:cNvSpPr>
          <p:nvPr>
            <p:ph idx="1"/>
          </p:nvPr>
        </p:nvSpPr>
        <p:spPr/>
        <p:txBody>
          <a:bodyPr>
            <a:normAutofit/>
          </a:bodyPr>
          <a:lstStyle/>
          <a:p>
            <a:r>
              <a:rPr lang="en-US" altLang="zh-CN" sz="2000" dirty="0"/>
              <a:t>Public Shared Sub </a:t>
            </a:r>
            <a:r>
              <a:rPr lang="en-US" altLang="zh-CN" sz="2000" b="1" dirty="0" err="1"/>
              <a:t>WriteAllText</a:t>
            </a:r>
            <a:r>
              <a:rPr lang="en-US" altLang="zh-CN" sz="2000" dirty="0"/>
              <a:t>(</a:t>
            </a:r>
            <a:r>
              <a:rPr lang="en-US" altLang="zh-CN" sz="2000" i="1" dirty="0"/>
              <a:t>path</a:t>
            </a:r>
            <a:r>
              <a:rPr lang="en-US" altLang="zh-CN" sz="2000" dirty="0"/>
              <a:t> As </a:t>
            </a:r>
            <a:r>
              <a:rPr lang="en-US" altLang="zh-CN" sz="2000" b="1" dirty="0"/>
              <a:t>String, </a:t>
            </a:r>
            <a:r>
              <a:rPr lang="en-US" altLang="zh-CN" sz="2000" i="1" dirty="0"/>
              <a:t>contents</a:t>
            </a:r>
            <a:r>
              <a:rPr lang="en-US" altLang="zh-CN" sz="2000" dirty="0"/>
              <a:t> As </a:t>
            </a:r>
            <a:r>
              <a:rPr lang="en-US" altLang="zh-CN" sz="2000" b="1" dirty="0"/>
              <a:t>String, </a:t>
            </a:r>
            <a:r>
              <a:rPr lang="en-US" altLang="zh-CN" sz="2000" i="1" dirty="0"/>
              <a:t>encoding</a:t>
            </a:r>
            <a:r>
              <a:rPr lang="en-US" altLang="zh-CN" sz="2000" dirty="0"/>
              <a:t> As </a:t>
            </a:r>
            <a:r>
              <a:rPr lang="en-US" altLang="zh-CN" sz="2000" b="1" dirty="0" err="1"/>
              <a:t>System</a:t>
            </a:r>
            <a:r>
              <a:rPr lang="en-US" altLang="zh-CN" sz="2000" dirty="0" err="1"/>
              <a:t>.</a:t>
            </a:r>
            <a:r>
              <a:rPr lang="en-US" altLang="zh-CN" sz="2000" b="1" dirty="0" err="1"/>
              <a:t>Text</a:t>
            </a:r>
            <a:r>
              <a:rPr lang="en-US" altLang="zh-CN" sz="2000" dirty="0" err="1"/>
              <a:t>.</a:t>
            </a:r>
            <a:r>
              <a:rPr lang="en-US" altLang="zh-CN" sz="2000" b="1" dirty="0" err="1"/>
              <a:t>Encoding</a:t>
            </a:r>
            <a:r>
              <a:rPr lang="en-US" altLang="zh-CN" sz="2000" dirty="0"/>
              <a:t>)</a:t>
            </a:r>
          </a:p>
          <a:p>
            <a:r>
              <a:rPr lang="fr-FR" altLang="zh-CN" sz="2000" dirty="0" smtClean="0"/>
              <a:t>     </a:t>
            </a:r>
          </a:p>
          <a:p>
            <a:r>
              <a:rPr lang="fr-FR" altLang="zh-CN" sz="2000" b="1" dirty="0" err="1" smtClean="0"/>
              <a:t>Summary</a:t>
            </a:r>
            <a:r>
              <a:rPr lang="fr-FR" altLang="zh-CN" sz="2000" b="1" dirty="0"/>
              <a:t>:</a:t>
            </a:r>
            <a:endParaRPr lang="fr-FR" altLang="zh-CN" sz="2000" dirty="0"/>
          </a:p>
          <a:p>
            <a:r>
              <a:rPr lang="en-US" altLang="zh-CN" sz="2000" dirty="0"/>
              <a:t>Creates a new file, writes the specified string to the file using the specified encoding, and then closes the file. If the target file already exists, it is overwritten.</a:t>
            </a:r>
          </a:p>
          <a:p>
            <a:endParaRPr lang="fr-FR" altLang="zh-CN" sz="2000" dirty="0"/>
          </a:p>
          <a:p>
            <a:r>
              <a:rPr lang="fr-FR" altLang="zh-CN" sz="2000" b="1" dirty="0" err="1"/>
              <a:t>Parameters</a:t>
            </a:r>
            <a:r>
              <a:rPr lang="fr-FR" altLang="zh-CN" sz="2000" b="1" dirty="0"/>
              <a:t>:</a:t>
            </a:r>
            <a:endParaRPr lang="fr-FR" altLang="zh-CN" sz="2000" dirty="0"/>
          </a:p>
          <a:p>
            <a:r>
              <a:rPr lang="en-US" altLang="zh-CN" sz="2000" i="1" dirty="0"/>
              <a:t>path</a:t>
            </a:r>
            <a:r>
              <a:rPr lang="en-US" altLang="zh-CN" sz="2000" dirty="0"/>
              <a:t>: The file to write to.</a:t>
            </a:r>
          </a:p>
          <a:p>
            <a:r>
              <a:rPr lang="en-US" altLang="zh-CN" sz="2000" i="1" dirty="0"/>
              <a:t>contents</a:t>
            </a:r>
            <a:r>
              <a:rPr lang="en-US" altLang="zh-CN" sz="2000" dirty="0"/>
              <a:t>: The string to write to the file.</a:t>
            </a:r>
          </a:p>
          <a:p>
            <a:r>
              <a:rPr lang="en-US" altLang="zh-CN" sz="2000" i="1" dirty="0"/>
              <a:t>encoding</a:t>
            </a:r>
            <a:r>
              <a:rPr lang="en-US" altLang="zh-CN" sz="2000" dirty="0"/>
              <a:t>: The encoding to apply to the string.</a:t>
            </a:r>
            <a:endParaRPr lang="zh-CN" altLang="en-US" sz="2000" dirty="0"/>
          </a:p>
        </p:txBody>
      </p:sp>
    </p:spTree>
    <p:extLst>
      <p:ext uri="{BB962C8B-B14F-4D97-AF65-F5344CB8AC3E}">
        <p14:creationId xmlns:p14="http://schemas.microsoft.com/office/powerpoint/2010/main" val="1369170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Text file writing</a:t>
            </a:r>
            <a:endParaRPr lang="zh-CN" altLang="en-US" dirty="0"/>
          </a:p>
        </p:txBody>
      </p:sp>
      <p:sp>
        <p:nvSpPr>
          <p:cNvPr id="3" name="Content Placeholder 2"/>
          <p:cNvSpPr>
            <a:spLocks noGrp="1"/>
          </p:cNvSpPr>
          <p:nvPr>
            <p:ph idx="1"/>
          </p:nvPr>
        </p:nvSpPr>
        <p:spPr/>
        <p:txBody>
          <a:bodyPr>
            <a:normAutofit/>
          </a:bodyPr>
          <a:lstStyle/>
          <a:p>
            <a:r>
              <a:rPr lang="en-US" altLang="zh-CN" sz="2000" dirty="0"/>
              <a:t>Public Shared Sub </a:t>
            </a:r>
            <a:r>
              <a:rPr lang="en-US" altLang="zh-CN" sz="2000" b="1" dirty="0" err="1"/>
              <a:t>WriteAllLines</a:t>
            </a:r>
            <a:r>
              <a:rPr lang="en-US" altLang="zh-CN" sz="2000" dirty="0"/>
              <a:t>(</a:t>
            </a:r>
            <a:r>
              <a:rPr lang="en-US" altLang="zh-CN" sz="2000" i="1" dirty="0"/>
              <a:t>path</a:t>
            </a:r>
            <a:r>
              <a:rPr lang="en-US" altLang="zh-CN" sz="2000" dirty="0"/>
              <a:t> As </a:t>
            </a:r>
            <a:r>
              <a:rPr lang="en-US" altLang="zh-CN" sz="2000" b="1" dirty="0"/>
              <a:t>String, </a:t>
            </a:r>
            <a:r>
              <a:rPr lang="en-US" altLang="zh-CN" sz="2000" i="1" dirty="0"/>
              <a:t>contents</a:t>
            </a:r>
            <a:r>
              <a:rPr lang="en-US" altLang="zh-CN" sz="2000" dirty="0"/>
              <a:t> As </a:t>
            </a:r>
            <a:r>
              <a:rPr lang="en-US" altLang="zh-CN" sz="2000" b="1" dirty="0" err="1"/>
              <a:t>System</a:t>
            </a:r>
            <a:r>
              <a:rPr lang="en-US" altLang="zh-CN" sz="2000" dirty="0" err="1"/>
              <a:t>.</a:t>
            </a:r>
            <a:r>
              <a:rPr lang="en-US" altLang="zh-CN" sz="2000" b="1" dirty="0" err="1"/>
              <a:t>Collections</a:t>
            </a:r>
            <a:r>
              <a:rPr lang="en-US" altLang="zh-CN" sz="2000" dirty="0" err="1"/>
              <a:t>.</a:t>
            </a:r>
            <a:r>
              <a:rPr lang="en-US" altLang="zh-CN" sz="2000" b="1" dirty="0" err="1"/>
              <a:t>Generic</a:t>
            </a:r>
            <a:r>
              <a:rPr lang="en-US" altLang="zh-CN" sz="2000" dirty="0" err="1"/>
              <a:t>.</a:t>
            </a:r>
            <a:r>
              <a:rPr lang="en-US" altLang="zh-CN" sz="2000" b="1" dirty="0" err="1"/>
              <a:t>IEnumerable</a:t>
            </a:r>
            <a:r>
              <a:rPr lang="en-US" altLang="zh-CN" sz="2000" b="1" dirty="0"/>
              <a:t>(Of String), </a:t>
            </a:r>
            <a:r>
              <a:rPr lang="en-US" altLang="zh-CN" sz="2000" i="1" dirty="0"/>
              <a:t>encoding</a:t>
            </a:r>
            <a:r>
              <a:rPr lang="en-US" altLang="zh-CN" sz="2000" dirty="0"/>
              <a:t> As </a:t>
            </a:r>
            <a:r>
              <a:rPr lang="en-US" altLang="zh-CN" sz="2000" b="1" dirty="0" err="1"/>
              <a:t>System</a:t>
            </a:r>
            <a:r>
              <a:rPr lang="en-US" altLang="zh-CN" sz="2000" dirty="0" err="1"/>
              <a:t>.</a:t>
            </a:r>
            <a:r>
              <a:rPr lang="en-US" altLang="zh-CN" sz="2000" b="1" dirty="0" err="1"/>
              <a:t>Text</a:t>
            </a:r>
            <a:r>
              <a:rPr lang="en-US" altLang="zh-CN" sz="2000" dirty="0" err="1"/>
              <a:t>.</a:t>
            </a:r>
            <a:r>
              <a:rPr lang="en-US" altLang="zh-CN" sz="2000" b="1" dirty="0" err="1"/>
              <a:t>Encoding</a:t>
            </a:r>
            <a:r>
              <a:rPr lang="en-US" altLang="zh-CN" sz="2000" dirty="0"/>
              <a:t>)</a:t>
            </a:r>
          </a:p>
          <a:p>
            <a:r>
              <a:rPr lang="fr-FR" altLang="zh-CN" sz="2000" dirty="0"/>
              <a:t>     </a:t>
            </a:r>
          </a:p>
          <a:p>
            <a:r>
              <a:rPr lang="fr-FR" altLang="zh-CN" sz="2000" b="1" dirty="0" err="1"/>
              <a:t>Summary</a:t>
            </a:r>
            <a:r>
              <a:rPr lang="fr-FR" altLang="zh-CN" sz="2000" b="1" dirty="0"/>
              <a:t>:</a:t>
            </a:r>
            <a:endParaRPr lang="fr-FR" altLang="zh-CN" sz="2000" dirty="0"/>
          </a:p>
          <a:p>
            <a:r>
              <a:rPr lang="en-US" altLang="zh-CN" sz="2000" dirty="0"/>
              <a:t>Creates a new file by using the specified encoding, writes a collection of strings to the file, and then closes the file.</a:t>
            </a:r>
          </a:p>
          <a:p>
            <a:endParaRPr lang="fr-FR" altLang="zh-CN" sz="2000" dirty="0"/>
          </a:p>
          <a:p>
            <a:r>
              <a:rPr lang="fr-FR" altLang="zh-CN" sz="2000" b="1" dirty="0" err="1"/>
              <a:t>Parameters</a:t>
            </a:r>
            <a:r>
              <a:rPr lang="fr-FR" altLang="zh-CN" sz="2000" b="1" dirty="0"/>
              <a:t>:</a:t>
            </a:r>
            <a:endParaRPr lang="fr-FR" altLang="zh-CN" sz="2000" dirty="0"/>
          </a:p>
          <a:p>
            <a:r>
              <a:rPr lang="en-US" altLang="zh-CN" sz="2000" i="1" dirty="0"/>
              <a:t>path</a:t>
            </a:r>
            <a:r>
              <a:rPr lang="en-US" altLang="zh-CN" sz="2000" dirty="0"/>
              <a:t>: The file to write to.</a:t>
            </a:r>
          </a:p>
          <a:p>
            <a:r>
              <a:rPr lang="en-US" altLang="zh-CN" sz="2000" i="1" dirty="0"/>
              <a:t>contents</a:t>
            </a:r>
            <a:r>
              <a:rPr lang="en-US" altLang="zh-CN" sz="2000" dirty="0"/>
              <a:t>: The lines to write to the file.</a:t>
            </a:r>
          </a:p>
          <a:p>
            <a:r>
              <a:rPr lang="en-US" altLang="zh-CN" sz="2000" i="1" dirty="0"/>
              <a:t>encoding</a:t>
            </a:r>
            <a:r>
              <a:rPr lang="en-US" altLang="zh-CN" sz="2000" dirty="0"/>
              <a:t>: The character encoding to use.</a:t>
            </a:r>
            <a:endParaRPr lang="zh-CN" altLang="en-US" sz="2000" dirty="0"/>
          </a:p>
        </p:txBody>
      </p:sp>
    </p:spTree>
    <p:extLst>
      <p:ext uri="{BB962C8B-B14F-4D97-AF65-F5344CB8AC3E}">
        <p14:creationId xmlns:p14="http://schemas.microsoft.com/office/powerpoint/2010/main" val="2391709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String operations</a:t>
            </a:r>
            <a:endParaRPr lang="zh-CN" altLang="en-US" dirty="0"/>
          </a:p>
        </p:txBody>
      </p:sp>
      <p:sp>
        <p:nvSpPr>
          <p:cNvPr id="3" name="Content Placeholder 2"/>
          <p:cNvSpPr>
            <a:spLocks noGrp="1"/>
          </p:cNvSpPr>
          <p:nvPr>
            <p:ph idx="1"/>
          </p:nvPr>
        </p:nvSpPr>
        <p:spPr>
          <a:xfrm>
            <a:off x="251520" y="1166018"/>
            <a:ext cx="8712968" cy="5234782"/>
          </a:xfrm>
        </p:spPr>
        <p:txBody>
          <a:bodyPr>
            <a:normAutofit/>
          </a:bodyPr>
          <a:lstStyle/>
          <a:p>
            <a:r>
              <a:rPr lang="en-US" altLang="zh-CN" dirty="0" smtClean="0"/>
              <a:t>Almost all of the biological database is in a plat text file, so that using the string operations to parsing the database is the most important skill in the bioinformatics programming.</a:t>
            </a:r>
          </a:p>
          <a:p>
            <a:endParaRPr lang="en-US" altLang="zh-CN" dirty="0" smtClean="0"/>
          </a:p>
          <a:p>
            <a:r>
              <a:rPr lang="en-US" altLang="zh-CN" dirty="0" smtClean="0"/>
              <a:t>Here are the frequently used string operation function:</a:t>
            </a:r>
          </a:p>
          <a:p>
            <a:endParaRPr lang="en-US" altLang="zh-CN" dirty="0" smtClean="0"/>
          </a:p>
          <a:p>
            <a:pPr fontAlgn="t"/>
            <a:r>
              <a:rPr lang="en-US" altLang="zh-CN" sz="2600" dirty="0" err="1" smtClean="0"/>
              <a:t>InStr</a:t>
            </a:r>
            <a:r>
              <a:rPr lang="en-US" altLang="zh-CN" sz="2600" dirty="0" smtClean="0"/>
              <a:t>, Mid, Replace, Split, </a:t>
            </a:r>
            <a:r>
              <a:rPr lang="en-US" altLang="zh-CN" sz="2600" dirty="0" err="1" smtClean="0"/>
              <a:t>String.Equals</a:t>
            </a:r>
            <a:r>
              <a:rPr lang="en-US" altLang="zh-CN" sz="2600" dirty="0" smtClean="0"/>
              <a:t>, </a:t>
            </a:r>
            <a:r>
              <a:rPr lang="en-US" altLang="zh-CN" sz="2600" dirty="0" err="1" smtClean="0"/>
              <a:t>String.Format</a:t>
            </a:r>
            <a:r>
              <a:rPr lang="en-US" altLang="zh-CN" sz="2600" dirty="0" smtClean="0"/>
              <a:t>, </a:t>
            </a:r>
            <a:r>
              <a:rPr lang="en-US" altLang="zh-CN" sz="2600" dirty="0" err="1" smtClean="0"/>
              <a:t>String.Join</a:t>
            </a:r>
            <a:r>
              <a:rPr lang="en-US" altLang="zh-CN" sz="2600" dirty="0" smtClean="0"/>
              <a:t>, </a:t>
            </a:r>
            <a:r>
              <a:rPr lang="en-US" altLang="zh-CN" sz="2600" dirty="0" err="1" smtClean="0"/>
              <a:t>StringBuilder</a:t>
            </a:r>
            <a:endParaRPr lang="zh-CN" altLang="zh-CN" sz="2600" dirty="0"/>
          </a:p>
        </p:txBody>
      </p:sp>
    </p:spTree>
    <p:extLst>
      <p:ext uri="{BB962C8B-B14F-4D97-AF65-F5344CB8AC3E}">
        <p14:creationId xmlns:p14="http://schemas.microsoft.com/office/powerpoint/2010/main" val="3568338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zh-CN" altLang="en-US"/>
          </a:p>
        </p:txBody>
      </p:sp>
      <p:sp>
        <p:nvSpPr>
          <p:cNvPr id="3" name="Content Placeholder 2"/>
          <p:cNvSpPr>
            <a:spLocks noGrp="1"/>
          </p:cNvSpPr>
          <p:nvPr>
            <p:ph idx="1"/>
          </p:nvPr>
        </p:nvSpPr>
        <p:spPr/>
        <p:txBody>
          <a:bodyPr/>
          <a:lstStyle/>
          <a:p>
            <a:endParaRPr lang="zh-CN" altLang="en-US"/>
          </a:p>
        </p:txBody>
      </p:sp>
      <p:graphicFrame>
        <p:nvGraphicFramePr>
          <p:cNvPr id="4" name="Table 3"/>
          <p:cNvGraphicFramePr>
            <a:graphicFrameLocks noGrp="1"/>
          </p:cNvGraphicFramePr>
          <p:nvPr>
            <p:extLst>
              <p:ext uri="{D42A27DB-BD31-4B8C-83A1-F6EECF244321}">
                <p14:modId xmlns:p14="http://schemas.microsoft.com/office/powerpoint/2010/main" val="1194537560"/>
              </p:ext>
            </p:extLst>
          </p:nvPr>
        </p:nvGraphicFramePr>
        <p:xfrm>
          <a:off x="152400" y="1143000"/>
          <a:ext cx="8839199" cy="5371152"/>
        </p:xfrm>
        <a:graphic>
          <a:graphicData uri="http://schemas.openxmlformats.org/drawingml/2006/table">
            <a:tbl>
              <a:tblPr firstRow="1" bandRow="1">
                <a:effectLst>
                  <a:outerShdw blurRad="63500" sx="102000" sy="102000" algn="ctr" rotWithShape="0">
                    <a:prstClr val="black">
                      <a:alpha val="14000"/>
                    </a:prstClr>
                  </a:outerShdw>
                </a:effectLst>
                <a:tableStyleId>{8FD4443E-F989-4FC4-A0C8-D5A2AF1F390B}</a:tableStyleId>
              </a:tblPr>
              <a:tblGrid>
                <a:gridCol w="1341664"/>
                <a:gridCol w="4656364"/>
                <a:gridCol w="2841171"/>
              </a:tblGrid>
              <a:tr h="338616">
                <a:tc>
                  <a:txBody>
                    <a:bodyPr/>
                    <a:lstStyle/>
                    <a:p>
                      <a:r>
                        <a:rPr lang="en-US" altLang="zh-CN" sz="1400" dirty="0" err="1" smtClean="0"/>
                        <a:t>FunctionName</a:t>
                      </a:r>
                      <a:endParaRPr lang="zh-CN" altLang="en-US" sz="1400" dirty="0"/>
                    </a:p>
                  </a:txBody>
                  <a:tcPr/>
                </a:tc>
                <a:tc>
                  <a:txBody>
                    <a:bodyPr/>
                    <a:lstStyle/>
                    <a:p>
                      <a:r>
                        <a:rPr lang="en-US" altLang="zh-CN" sz="1400" dirty="0" smtClean="0"/>
                        <a:t>Description</a:t>
                      </a:r>
                      <a:endParaRPr lang="zh-CN" altLang="en-US" sz="1400" dirty="0"/>
                    </a:p>
                  </a:txBody>
                  <a:tcPr/>
                </a:tc>
                <a:tc>
                  <a:txBody>
                    <a:bodyPr/>
                    <a:lstStyle/>
                    <a:p>
                      <a:r>
                        <a:rPr lang="en-US" altLang="zh-CN" sz="1400" dirty="0" smtClean="0"/>
                        <a:t>Example</a:t>
                      </a:r>
                      <a:endParaRPr lang="zh-CN" altLang="en-US" sz="1400" dirty="0"/>
                    </a:p>
                  </a:txBody>
                  <a:tcPr/>
                </a:tc>
              </a:tr>
              <a:tr h="496120">
                <a:tc>
                  <a:txBody>
                    <a:bodyPr/>
                    <a:lstStyle/>
                    <a:p>
                      <a:r>
                        <a:rPr lang="en-US" altLang="zh-CN" sz="1400" dirty="0" err="1" smtClean="0"/>
                        <a:t>InStr</a:t>
                      </a:r>
                      <a:endParaRPr lang="zh-CN" alt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chemeClr val="lt1"/>
                          </a:solidFill>
                          <a:latin typeface="+mn-lt"/>
                          <a:ea typeface="+mn-ea"/>
                          <a:cs typeface="+mn-cs"/>
                        </a:rPr>
                        <a:t>Returns an integer specifying the start position of the first occurrence of one string within another.</a:t>
                      </a:r>
                    </a:p>
                  </a:txBody>
                  <a:tcPr/>
                </a:tc>
                <a:tc>
                  <a:txBody>
                    <a:bodyPr/>
                    <a:lstStyle/>
                    <a:p>
                      <a:r>
                        <a:rPr lang="en-US" altLang="zh-CN" sz="1400" kern="1200" dirty="0" smtClean="0">
                          <a:solidFill>
                            <a:schemeClr val="lt1"/>
                          </a:solidFill>
                          <a:latin typeface="+mn-lt"/>
                          <a:ea typeface="+mn-ea"/>
                          <a:cs typeface="+mn-cs"/>
                        </a:rPr>
                        <a:t>Dim Position As Integer = </a:t>
                      </a:r>
                      <a:r>
                        <a:rPr lang="en-US" altLang="zh-CN" sz="1400" kern="1200" dirty="0" err="1" smtClean="0">
                          <a:solidFill>
                            <a:schemeClr val="lt1"/>
                          </a:solidFill>
                          <a:latin typeface="+mn-lt"/>
                          <a:ea typeface="+mn-ea"/>
                          <a:cs typeface="+mn-cs"/>
                        </a:rPr>
                        <a:t>InStr</a:t>
                      </a:r>
                      <a:r>
                        <a:rPr lang="en-US" altLang="zh-CN" sz="1400" kern="1200" dirty="0" smtClean="0">
                          <a:solidFill>
                            <a:schemeClr val="lt1"/>
                          </a:solidFill>
                          <a:latin typeface="+mn-lt"/>
                          <a:ea typeface="+mn-ea"/>
                          <a:cs typeface="+mn-cs"/>
                        </a:rPr>
                        <a:t>(</a:t>
                      </a:r>
                      <a:r>
                        <a:rPr lang="en-US" altLang="zh-CN" sz="1400" kern="1200" dirty="0" err="1" smtClean="0">
                          <a:solidFill>
                            <a:schemeClr val="lt1"/>
                          </a:solidFill>
                          <a:latin typeface="+mn-lt"/>
                          <a:ea typeface="+mn-ea"/>
                          <a:cs typeface="+mn-cs"/>
                        </a:rPr>
                        <a:t>StringExample</a:t>
                      </a:r>
                      <a:r>
                        <a:rPr lang="en-US" altLang="zh-CN" sz="1400" kern="1200" dirty="0" smtClean="0">
                          <a:solidFill>
                            <a:schemeClr val="lt1"/>
                          </a:solidFill>
                          <a:latin typeface="+mn-lt"/>
                          <a:ea typeface="+mn-ea"/>
                          <a:cs typeface="+mn-cs"/>
                        </a:rPr>
                        <a:t>, "23")</a:t>
                      </a:r>
                      <a:endParaRPr lang="zh-CN" altLang="en-US" sz="1400" dirty="0"/>
                    </a:p>
                  </a:txBody>
                  <a:tcPr/>
                </a:tc>
              </a:tr>
              <a:tr h="496120">
                <a:tc>
                  <a:txBody>
                    <a:bodyPr/>
                    <a:lstStyle/>
                    <a:p>
                      <a:r>
                        <a:rPr lang="en-US" altLang="zh-CN" sz="1400" dirty="0" smtClean="0"/>
                        <a:t>Mid</a:t>
                      </a:r>
                      <a:endParaRPr lang="zh-CN" alt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chemeClr val="lt1"/>
                          </a:solidFill>
                          <a:latin typeface="+mn-lt"/>
                          <a:ea typeface="+mn-ea"/>
                          <a:cs typeface="+mn-cs"/>
                        </a:rPr>
                        <a:t>Returns a string containing a specified number of characters from a string.</a:t>
                      </a:r>
                    </a:p>
                  </a:txBody>
                  <a:tcPr/>
                </a:tc>
                <a:tc>
                  <a:txBody>
                    <a:bodyPr/>
                    <a:lstStyle/>
                    <a:p>
                      <a:r>
                        <a:rPr lang="en-US" altLang="zh-CN" sz="1400" kern="1200" dirty="0" err="1" smtClean="0">
                          <a:solidFill>
                            <a:schemeClr val="lt1"/>
                          </a:solidFill>
                          <a:latin typeface="+mn-lt"/>
                          <a:ea typeface="+mn-ea"/>
                          <a:cs typeface="+mn-cs"/>
                        </a:rPr>
                        <a:t>StringExample</a:t>
                      </a:r>
                      <a:r>
                        <a:rPr lang="en-US" altLang="zh-CN" sz="1400" kern="1200" dirty="0" smtClean="0">
                          <a:solidFill>
                            <a:schemeClr val="lt1"/>
                          </a:solidFill>
                          <a:latin typeface="+mn-lt"/>
                          <a:ea typeface="+mn-ea"/>
                          <a:cs typeface="+mn-cs"/>
                        </a:rPr>
                        <a:t> = Mid(</a:t>
                      </a:r>
                      <a:r>
                        <a:rPr lang="en-US" altLang="zh-CN" sz="1400" kern="1200" dirty="0" err="1" smtClean="0">
                          <a:solidFill>
                            <a:schemeClr val="lt1"/>
                          </a:solidFill>
                          <a:latin typeface="+mn-lt"/>
                          <a:ea typeface="+mn-ea"/>
                          <a:cs typeface="+mn-cs"/>
                        </a:rPr>
                        <a:t>StringExample</a:t>
                      </a:r>
                      <a:r>
                        <a:rPr lang="en-US" altLang="zh-CN" sz="1400" kern="1200" dirty="0" smtClean="0">
                          <a:solidFill>
                            <a:schemeClr val="lt1"/>
                          </a:solidFill>
                          <a:latin typeface="+mn-lt"/>
                          <a:ea typeface="+mn-ea"/>
                          <a:cs typeface="+mn-cs"/>
                        </a:rPr>
                        <a:t>, 2, 6)</a:t>
                      </a:r>
                      <a:endParaRPr lang="zh-CN" altLang="en-US" sz="1400" dirty="0"/>
                    </a:p>
                  </a:txBody>
                  <a:tcPr/>
                </a:tc>
              </a:tr>
              <a:tr h="700405">
                <a:tc>
                  <a:txBody>
                    <a:bodyPr/>
                    <a:lstStyle/>
                    <a:p>
                      <a:r>
                        <a:rPr lang="en-US" altLang="zh-CN" sz="1400" dirty="0" smtClean="0"/>
                        <a:t>Replace</a:t>
                      </a:r>
                      <a:endParaRPr lang="zh-CN" alt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chemeClr val="lt1"/>
                          </a:solidFill>
                          <a:latin typeface="+mn-lt"/>
                          <a:ea typeface="+mn-ea"/>
                          <a:cs typeface="+mn-cs"/>
                        </a:rPr>
                        <a:t>Returns a new string in which all occurrences of a specified string in the current instance are replaced with another specified string.</a:t>
                      </a:r>
                    </a:p>
                  </a:txBody>
                  <a:tcPr/>
                </a:tc>
                <a:tc>
                  <a:txBody>
                    <a:bodyPr/>
                    <a:lstStyle/>
                    <a:p>
                      <a:r>
                        <a:rPr lang="en-US" altLang="zh-CN" sz="1400" kern="1200" dirty="0" err="1" smtClean="0">
                          <a:solidFill>
                            <a:schemeClr val="lt1"/>
                          </a:solidFill>
                          <a:latin typeface="+mn-lt"/>
                          <a:ea typeface="+mn-ea"/>
                          <a:cs typeface="+mn-cs"/>
                        </a:rPr>
                        <a:t>StringExample</a:t>
                      </a:r>
                      <a:r>
                        <a:rPr lang="en-US" altLang="zh-CN" sz="1400" kern="1200" dirty="0" smtClean="0">
                          <a:solidFill>
                            <a:schemeClr val="lt1"/>
                          </a:solidFill>
                          <a:latin typeface="+mn-lt"/>
                          <a:ea typeface="+mn-ea"/>
                          <a:cs typeface="+mn-cs"/>
                        </a:rPr>
                        <a:t> = </a:t>
                      </a:r>
                      <a:r>
                        <a:rPr lang="en-US" altLang="zh-CN" sz="1400" kern="1200" dirty="0" err="1" smtClean="0">
                          <a:solidFill>
                            <a:schemeClr val="lt1"/>
                          </a:solidFill>
                          <a:latin typeface="+mn-lt"/>
                          <a:ea typeface="+mn-ea"/>
                          <a:cs typeface="+mn-cs"/>
                        </a:rPr>
                        <a:t>StringExample.Replace</a:t>
                      </a:r>
                      <a:r>
                        <a:rPr lang="en-US" altLang="zh-CN" sz="1400" kern="1200" dirty="0" smtClean="0">
                          <a:solidFill>
                            <a:schemeClr val="lt1"/>
                          </a:solidFill>
                          <a:latin typeface="+mn-lt"/>
                          <a:ea typeface="+mn-ea"/>
                          <a:cs typeface="+mn-cs"/>
                        </a:rPr>
                        <a:t>(</a:t>
                      </a:r>
                      <a:r>
                        <a:rPr lang="en-US" altLang="zh-CN" sz="1400" kern="1200" dirty="0" err="1" smtClean="0">
                          <a:solidFill>
                            <a:schemeClr val="lt1"/>
                          </a:solidFill>
                          <a:latin typeface="+mn-lt"/>
                          <a:ea typeface="+mn-ea"/>
                          <a:cs typeface="+mn-cs"/>
                        </a:rPr>
                        <a:t>StringJoin</a:t>
                      </a:r>
                      <a:r>
                        <a:rPr lang="en-US" altLang="zh-CN" sz="1400" kern="1200" dirty="0" smtClean="0">
                          <a:solidFill>
                            <a:schemeClr val="lt1"/>
                          </a:solidFill>
                          <a:latin typeface="+mn-lt"/>
                          <a:ea typeface="+mn-ea"/>
                          <a:cs typeface="+mn-cs"/>
                        </a:rPr>
                        <a:t>, </a:t>
                      </a:r>
                      <a:r>
                        <a:rPr lang="en-US" altLang="zh-CN" sz="1400" kern="1200" dirty="0" err="1" smtClean="0">
                          <a:solidFill>
                            <a:schemeClr val="lt1"/>
                          </a:solidFill>
                          <a:latin typeface="+mn-lt"/>
                          <a:ea typeface="+mn-ea"/>
                          <a:cs typeface="+mn-cs"/>
                        </a:rPr>
                        <a:t>StringFormat</a:t>
                      </a:r>
                      <a:r>
                        <a:rPr lang="en-US" altLang="zh-CN" sz="1400" kern="1200" dirty="0" smtClean="0">
                          <a:solidFill>
                            <a:schemeClr val="lt1"/>
                          </a:solidFill>
                          <a:latin typeface="+mn-lt"/>
                          <a:ea typeface="+mn-ea"/>
                          <a:cs typeface="+mn-cs"/>
                        </a:rPr>
                        <a:t>)</a:t>
                      </a:r>
                      <a:endParaRPr lang="zh-CN" altLang="en-US" sz="1400" dirty="0"/>
                    </a:p>
                  </a:txBody>
                  <a:tcPr/>
                </a:tc>
              </a:tr>
              <a:tr h="700405">
                <a:tc>
                  <a:txBody>
                    <a:bodyPr/>
                    <a:lstStyle/>
                    <a:p>
                      <a:r>
                        <a:rPr lang="en-US" altLang="zh-CN" sz="1400" dirty="0" smtClean="0"/>
                        <a:t>Split</a:t>
                      </a:r>
                      <a:endParaRPr lang="zh-CN" alt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chemeClr val="lt1"/>
                          </a:solidFill>
                          <a:latin typeface="+mn-lt"/>
                          <a:ea typeface="+mn-ea"/>
                          <a:cs typeface="+mn-cs"/>
                        </a:rPr>
                        <a:t>Returns a string array that contains the substrings in this instance that are delimited by elements of a specified Unicode character array.</a:t>
                      </a:r>
                    </a:p>
                  </a:txBody>
                  <a:tcPr/>
                </a:tc>
                <a:tc>
                  <a:txBody>
                    <a:bodyPr/>
                    <a:lstStyle/>
                    <a:p>
                      <a:r>
                        <a:rPr lang="en-US" altLang="zh-CN" sz="1400" kern="1200" dirty="0" smtClean="0">
                          <a:solidFill>
                            <a:schemeClr val="lt1"/>
                          </a:solidFill>
                          <a:latin typeface="+mn-lt"/>
                          <a:ea typeface="+mn-ea"/>
                          <a:cs typeface="+mn-cs"/>
                        </a:rPr>
                        <a:t>Dim Tokens As String() = </a:t>
                      </a:r>
                      <a:r>
                        <a:rPr lang="en-US" altLang="zh-CN" sz="1400" kern="1200" dirty="0" err="1" smtClean="0">
                          <a:solidFill>
                            <a:schemeClr val="lt1"/>
                          </a:solidFill>
                          <a:latin typeface="+mn-lt"/>
                          <a:ea typeface="+mn-ea"/>
                          <a:cs typeface="+mn-cs"/>
                        </a:rPr>
                        <a:t>StringExample.Split</a:t>
                      </a:r>
                      <a:endParaRPr lang="zh-CN" altLang="en-US" sz="1400" dirty="0"/>
                    </a:p>
                  </a:txBody>
                  <a:tcPr/>
                </a:tc>
              </a:tr>
              <a:tr h="700405">
                <a:tc>
                  <a:txBody>
                    <a:bodyPr/>
                    <a:lstStyle/>
                    <a:p>
                      <a:r>
                        <a:rPr lang="en-US" altLang="zh-CN" sz="1400" kern="1200" dirty="0" err="1" smtClean="0">
                          <a:solidFill>
                            <a:schemeClr val="lt1"/>
                          </a:solidFill>
                          <a:latin typeface="+mn-lt"/>
                          <a:ea typeface="+mn-ea"/>
                          <a:cs typeface="+mn-cs"/>
                        </a:rPr>
                        <a:t>String.Equals</a:t>
                      </a:r>
                      <a:endParaRPr lang="zh-CN" altLang="en-US" sz="1400" dirty="0"/>
                    </a:p>
                  </a:txBody>
                  <a:tcPr/>
                </a:tc>
                <a:tc>
                  <a:txBody>
                    <a:bodyPr/>
                    <a:lstStyle/>
                    <a:p>
                      <a:r>
                        <a:rPr lang="en-US" altLang="zh-CN" sz="1400" kern="1200" dirty="0" smtClean="0">
                          <a:solidFill>
                            <a:schemeClr val="lt1"/>
                          </a:solidFill>
                          <a:latin typeface="+mn-lt"/>
                          <a:ea typeface="+mn-ea"/>
                          <a:cs typeface="+mn-cs"/>
                        </a:rPr>
                        <a:t>Determines whether two specified </a:t>
                      </a:r>
                      <a:r>
                        <a:rPr lang="en-US" altLang="zh-CN" sz="1400" kern="1200" dirty="0" err="1" smtClean="0">
                          <a:solidFill>
                            <a:schemeClr val="lt1"/>
                          </a:solidFill>
                          <a:latin typeface="+mn-lt"/>
                          <a:ea typeface="+mn-ea"/>
                          <a:cs typeface="+mn-cs"/>
                        </a:rPr>
                        <a:t>System.String</a:t>
                      </a:r>
                      <a:r>
                        <a:rPr lang="en-US" altLang="zh-CN" sz="1400" kern="1200" dirty="0" smtClean="0">
                          <a:solidFill>
                            <a:schemeClr val="lt1"/>
                          </a:solidFill>
                          <a:latin typeface="+mn-lt"/>
                          <a:ea typeface="+mn-ea"/>
                          <a:cs typeface="+mn-cs"/>
                        </a:rPr>
                        <a:t> objects have the same value.</a:t>
                      </a:r>
                      <a:endParaRPr lang="zh-CN" altLang="en-US" sz="1400" dirty="0"/>
                    </a:p>
                  </a:txBody>
                  <a:tcPr/>
                </a:tc>
                <a:tc>
                  <a:txBody>
                    <a:bodyPr/>
                    <a:lstStyle/>
                    <a:p>
                      <a:r>
                        <a:rPr lang="en-US" altLang="zh-CN" sz="1400" kern="1200" dirty="0" smtClean="0">
                          <a:solidFill>
                            <a:schemeClr val="lt1"/>
                          </a:solidFill>
                          <a:latin typeface="+mn-lt"/>
                          <a:ea typeface="+mn-ea"/>
                          <a:cs typeface="+mn-cs"/>
                        </a:rPr>
                        <a:t>Dim </a:t>
                      </a:r>
                      <a:r>
                        <a:rPr lang="en-US" altLang="zh-CN" sz="1400" kern="1200" dirty="0" err="1" smtClean="0">
                          <a:solidFill>
                            <a:schemeClr val="lt1"/>
                          </a:solidFill>
                          <a:latin typeface="+mn-lt"/>
                          <a:ea typeface="+mn-ea"/>
                          <a:cs typeface="+mn-cs"/>
                        </a:rPr>
                        <a:t>EqualsTest</a:t>
                      </a:r>
                      <a:r>
                        <a:rPr lang="en-US" altLang="zh-CN" sz="1400" kern="1200" dirty="0" smtClean="0">
                          <a:solidFill>
                            <a:schemeClr val="lt1"/>
                          </a:solidFill>
                          <a:latin typeface="+mn-lt"/>
                          <a:ea typeface="+mn-ea"/>
                          <a:cs typeface="+mn-cs"/>
                        </a:rPr>
                        <a:t> = </a:t>
                      </a:r>
                      <a:r>
                        <a:rPr lang="en-US" altLang="zh-CN" sz="1400" kern="1200" dirty="0" err="1" smtClean="0">
                          <a:solidFill>
                            <a:schemeClr val="lt1"/>
                          </a:solidFill>
                          <a:latin typeface="+mn-lt"/>
                          <a:ea typeface="+mn-ea"/>
                          <a:cs typeface="+mn-cs"/>
                        </a:rPr>
                        <a:t>String.Equals</a:t>
                      </a:r>
                      <a:r>
                        <a:rPr lang="en-US" altLang="zh-CN" sz="1400" kern="1200" dirty="0" smtClean="0">
                          <a:solidFill>
                            <a:schemeClr val="lt1"/>
                          </a:solidFill>
                          <a:latin typeface="+mn-lt"/>
                          <a:ea typeface="+mn-ea"/>
                          <a:cs typeface="+mn-cs"/>
                        </a:rPr>
                        <a:t>(</a:t>
                      </a:r>
                      <a:r>
                        <a:rPr lang="en-US" altLang="zh-CN" sz="1400" kern="1200" dirty="0" err="1" smtClean="0">
                          <a:solidFill>
                            <a:schemeClr val="lt1"/>
                          </a:solidFill>
                          <a:latin typeface="+mn-lt"/>
                          <a:ea typeface="+mn-ea"/>
                          <a:cs typeface="+mn-cs"/>
                        </a:rPr>
                        <a:t>StringExample</a:t>
                      </a:r>
                      <a:r>
                        <a:rPr lang="en-US" altLang="zh-CN" sz="1400" kern="1200" dirty="0" smtClean="0">
                          <a:solidFill>
                            <a:schemeClr val="lt1"/>
                          </a:solidFill>
                          <a:latin typeface="+mn-lt"/>
                          <a:ea typeface="+mn-ea"/>
                          <a:cs typeface="+mn-cs"/>
                        </a:rPr>
                        <a:t>, </a:t>
                      </a:r>
                      <a:r>
                        <a:rPr lang="en-US" altLang="zh-CN" sz="1400" kern="1200" dirty="0" err="1" smtClean="0">
                          <a:solidFill>
                            <a:schemeClr val="lt1"/>
                          </a:solidFill>
                          <a:latin typeface="+mn-lt"/>
                          <a:ea typeface="+mn-ea"/>
                          <a:cs typeface="+mn-cs"/>
                        </a:rPr>
                        <a:t>StringExample</a:t>
                      </a:r>
                      <a:r>
                        <a:rPr lang="en-US" altLang="zh-CN" sz="1400" kern="1200" dirty="0" smtClean="0">
                          <a:solidFill>
                            <a:schemeClr val="lt1"/>
                          </a:solidFill>
                          <a:latin typeface="+mn-lt"/>
                          <a:ea typeface="+mn-ea"/>
                          <a:cs typeface="+mn-cs"/>
                        </a:rPr>
                        <a:t> &amp; "|")</a:t>
                      </a:r>
                      <a:endParaRPr lang="zh-CN" altLang="en-US" sz="1400" dirty="0"/>
                    </a:p>
                  </a:txBody>
                  <a:tcPr/>
                </a:tc>
              </a:tr>
              <a:tr h="700405">
                <a:tc>
                  <a:txBody>
                    <a:bodyPr/>
                    <a:lstStyle/>
                    <a:p>
                      <a:r>
                        <a:rPr lang="en-US" altLang="zh-CN" sz="1400" kern="1200" dirty="0" err="1" smtClean="0">
                          <a:solidFill>
                            <a:schemeClr val="lt1"/>
                          </a:solidFill>
                          <a:latin typeface="+mn-lt"/>
                          <a:ea typeface="+mn-ea"/>
                          <a:cs typeface="+mn-cs"/>
                        </a:rPr>
                        <a:t>String.Format</a:t>
                      </a:r>
                      <a:endParaRPr lang="zh-CN" altLang="en-US" sz="1400" dirty="0"/>
                    </a:p>
                  </a:txBody>
                  <a:tcPr/>
                </a:tc>
                <a:tc>
                  <a:txBody>
                    <a:bodyPr/>
                    <a:lstStyle/>
                    <a:p>
                      <a:r>
                        <a:rPr lang="en-US" altLang="zh-CN" sz="1400" kern="1200" dirty="0" smtClean="0">
                          <a:solidFill>
                            <a:schemeClr val="lt1"/>
                          </a:solidFill>
                          <a:latin typeface="+mn-lt"/>
                          <a:ea typeface="+mn-ea"/>
                          <a:cs typeface="+mn-cs"/>
                        </a:rPr>
                        <a:t>Replaces the format items in a specified string with the string representation of two specified objects.</a:t>
                      </a:r>
                      <a:endParaRPr lang="zh-CN" altLang="en-US" sz="1400" dirty="0"/>
                    </a:p>
                  </a:txBody>
                  <a:tcPr/>
                </a:tc>
                <a:tc>
                  <a:txBody>
                    <a:bodyPr/>
                    <a:lstStyle/>
                    <a:p>
                      <a:r>
                        <a:rPr lang="en-US" altLang="zh-CN" sz="1400" kern="1200" dirty="0" smtClean="0">
                          <a:solidFill>
                            <a:schemeClr val="lt1"/>
                          </a:solidFill>
                          <a:latin typeface="+mn-lt"/>
                          <a:ea typeface="+mn-ea"/>
                          <a:cs typeface="+mn-cs"/>
                        </a:rPr>
                        <a:t>Dim </a:t>
                      </a:r>
                      <a:r>
                        <a:rPr lang="en-US" altLang="zh-CN" sz="1400" kern="1200" dirty="0" err="1" smtClean="0">
                          <a:solidFill>
                            <a:schemeClr val="lt1"/>
                          </a:solidFill>
                          <a:latin typeface="+mn-lt"/>
                          <a:ea typeface="+mn-ea"/>
                          <a:cs typeface="+mn-cs"/>
                        </a:rPr>
                        <a:t>StringFormat</a:t>
                      </a:r>
                      <a:r>
                        <a:rPr lang="en-US" altLang="zh-CN" sz="1400" kern="1200" dirty="0" smtClean="0">
                          <a:solidFill>
                            <a:schemeClr val="lt1"/>
                          </a:solidFill>
                          <a:latin typeface="+mn-lt"/>
                          <a:ea typeface="+mn-ea"/>
                          <a:cs typeface="+mn-cs"/>
                        </a:rPr>
                        <a:t> = </a:t>
                      </a:r>
                      <a:r>
                        <a:rPr lang="en-US" altLang="zh-CN" sz="1400" kern="1200" dirty="0" err="1" smtClean="0">
                          <a:solidFill>
                            <a:schemeClr val="lt1"/>
                          </a:solidFill>
                          <a:latin typeface="+mn-lt"/>
                          <a:ea typeface="+mn-ea"/>
                          <a:cs typeface="+mn-cs"/>
                        </a:rPr>
                        <a:t>String.Format</a:t>
                      </a:r>
                      <a:r>
                        <a:rPr lang="en-US" altLang="zh-CN" sz="1400" kern="1200" dirty="0" smtClean="0">
                          <a:solidFill>
                            <a:schemeClr val="lt1"/>
                          </a:solidFill>
                          <a:latin typeface="+mn-lt"/>
                          <a:ea typeface="+mn-ea"/>
                          <a:cs typeface="+mn-cs"/>
                        </a:rPr>
                        <a:t>("{0}----{1}", </a:t>
                      </a:r>
                      <a:r>
                        <a:rPr lang="en-US" altLang="zh-CN" sz="1400" kern="1200" dirty="0" err="1" smtClean="0">
                          <a:solidFill>
                            <a:schemeClr val="lt1"/>
                          </a:solidFill>
                          <a:latin typeface="+mn-lt"/>
                          <a:ea typeface="+mn-ea"/>
                          <a:cs typeface="+mn-cs"/>
                        </a:rPr>
                        <a:t>StringExample</a:t>
                      </a:r>
                      <a:r>
                        <a:rPr lang="en-US" altLang="zh-CN" sz="1400" kern="1200" dirty="0" smtClean="0">
                          <a:solidFill>
                            <a:schemeClr val="lt1"/>
                          </a:solidFill>
                          <a:latin typeface="+mn-lt"/>
                          <a:ea typeface="+mn-ea"/>
                          <a:cs typeface="+mn-cs"/>
                        </a:rPr>
                        <a:t>, </a:t>
                      </a:r>
                      <a:r>
                        <a:rPr lang="en-US" altLang="zh-CN" sz="1400" kern="1200" dirty="0" err="1" smtClean="0">
                          <a:solidFill>
                            <a:schemeClr val="lt1"/>
                          </a:solidFill>
                          <a:latin typeface="+mn-lt"/>
                          <a:ea typeface="+mn-ea"/>
                          <a:cs typeface="+mn-cs"/>
                        </a:rPr>
                        <a:t>StringContact</a:t>
                      </a:r>
                      <a:r>
                        <a:rPr lang="en-US" altLang="zh-CN" sz="1400" kern="1200" dirty="0" smtClean="0">
                          <a:solidFill>
                            <a:schemeClr val="lt1"/>
                          </a:solidFill>
                          <a:latin typeface="+mn-lt"/>
                          <a:ea typeface="+mn-ea"/>
                          <a:cs typeface="+mn-cs"/>
                        </a:rPr>
                        <a:t>)</a:t>
                      </a:r>
                      <a:endParaRPr lang="zh-CN" altLang="en-US" sz="1400" dirty="0"/>
                    </a:p>
                  </a:txBody>
                  <a:tcPr/>
                </a:tc>
              </a:tr>
              <a:tr h="700405">
                <a:tc>
                  <a:txBody>
                    <a:bodyPr/>
                    <a:lstStyle/>
                    <a:p>
                      <a:r>
                        <a:rPr lang="en-US" altLang="zh-CN" sz="1400" kern="1200" dirty="0" err="1" smtClean="0">
                          <a:solidFill>
                            <a:schemeClr val="lt1"/>
                          </a:solidFill>
                          <a:latin typeface="+mn-lt"/>
                          <a:ea typeface="+mn-ea"/>
                          <a:cs typeface="+mn-cs"/>
                        </a:rPr>
                        <a:t>String.Join</a:t>
                      </a:r>
                      <a:endParaRPr lang="zh-CN" altLang="en-US" sz="1400" dirty="0"/>
                    </a:p>
                  </a:txBody>
                  <a:tcPr/>
                </a:tc>
                <a:tc>
                  <a:txBody>
                    <a:bodyPr/>
                    <a:lstStyle/>
                    <a:p>
                      <a:r>
                        <a:rPr lang="en-US" altLang="zh-CN" sz="1400" kern="1200" dirty="0" smtClean="0">
                          <a:solidFill>
                            <a:schemeClr val="lt1"/>
                          </a:solidFill>
                          <a:latin typeface="+mn-lt"/>
                          <a:ea typeface="+mn-ea"/>
                          <a:cs typeface="+mn-cs"/>
                        </a:rPr>
                        <a:t>Concatenates all the elements of a string array, using the specified separator between each element.</a:t>
                      </a:r>
                      <a:endParaRPr lang="zh-CN" altLang="en-US" sz="1400" dirty="0"/>
                    </a:p>
                  </a:txBody>
                  <a:tcPr/>
                </a:tc>
                <a:tc>
                  <a:txBody>
                    <a:bodyPr/>
                    <a:lstStyle/>
                    <a:p>
                      <a:r>
                        <a:rPr lang="en-US" altLang="zh-CN" sz="1400" kern="1200" dirty="0" smtClean="0">
                          <a:solidFill>
                            <a:schemeClr val="lt1"/>
                          </a:solidFill>
                          <a:latin typeface="+mn-lt"/>
                          <a:ea typeface="+mn-ea"/>
                          <a:cs typeface="+mn-cs"/>
                        </a:rPr>
                        <a:t>Dim </a:t>
                      </a:r>
                      <a:r>
                        <a:rPr lang="en-US" altLang="zh-CN" sz="1400" kern="1200" dirty="0" err="1" smtClean="0">
                          <a:solidFill>
                            <a:schemeClr val="lt1"/>
                          </a:solidFill>
                          <a:latin typeface="+mn-lt"/>
                          <a:ea typeface="+mn-ea"/>
                          <a:cs typeface="+mn-cs"/>
                        </a:rPr>
                        <a:t>StringJoin</a:t>
                      </a:r>
                      <a:r>
                        <a:rPr lang="en-US" altLang="zh-CN" sz="1400" kern="1200" dirty="0" smtClean="0">
                          <a:solidFill>
                            <a:schemeClr val="lt1"/>
                          </a:solidFill>
                          <a:latin typeface="+mn-lt"/>
                          <a:ea typeface="+mn-ea"/>
                          <a:cs typeface="+mn-cs"/>
                        </a:rPr>
                        <a:t> = </a:t>
                      </a:r>
                      <a:r>
                        <a:rPr lang="en-US" altLang="zh-CN" sz="1400" kern="1200" dirty="0" err="1" smtClean="0">
                          <a:solidFill>
                            <a:schemeClr val="lt1"/>
                          </a:solidFill>
                          <a:latin typeface="+mn-lt"/>
                          <a:ea typeface="+mn-ea"/>
                          <a:cs typeface="+mn-cs"/>
                        </a:rPr>
                        <a:t>String.Join</a:t>
                      </a:r>
                      <a:r>
                        <a:rPr lang="en-US" altLang="zh-CN" sz="1400" kern="1200" dirty="0" smtClean="0">
                          <a:solidFill>
                            <a:schemeClr val="lt1"/>
                          </a:solidFill>
                          <a:latin typeface="+mn-lt"/>
                          <a:ea typeface="+mn-ea"/>
                          <a:cs typeface="+mn-cs"/>
                        </a:rPr>
                        <a:t>(";", New String() {</a:t>
                      </a:r>
                      <a:r>
                        <a:rPr lang="en-US" altLang="zh-CN" sz="1400" kern="1200" dirty="0" err="1" smtClean="0">
                          <a:solidFill>
                            <a:schemeClr val="lt1"/>
                          </a:solidFill>
                          <a:latin typeface="+mn-lt"/>
                          <a:ea typeface="+mn-ea"/>
                          <a:cs typeface="+mn-cs"/>
                        </a:rPr>
                        <a:t>StringExample</a:t>
                      </a:r>
                      <a:r>
                        <a:rPr lang="en-US" altLang="zh-CN" sz="1400" kern="1200" dirty="0" smtClean="0">
                          <a:solidFill>
                            <a:schemeClr val="lt1"/>
                          </a:solidFill>
                          <a:latin typeface="+mn-lt"/>
                          <a:ea typeface="+mn-ea"/>
                          <a:cs typeface="+mn-cs"/>
                        </a:rPr>
                        <a:t>, </a:t>
                      </a:r>
                      <a:r>
                        <a:rPr lang="en-US" altLang="zh-CN" sz="1400" kern="1200" dirty="0" err="1" smtClean="0">
                          <a:solidFill>
                            <a:schemeClr val="lt1"/>
                          </a:solidFill>
                          <a:latin typeface="+mn-lt"/>
                          <a:ea typeface="+mn-ea"/>
                          <a:cs typeface="+mn-cs"/>
                        </a:rPr>
                        <a:t>StringContact</a:t>
                      </a:r>
                      <a:r>
                        <a:rPr lang="en-US" altLang="zh-CN" sz="1400" kern="1200" dirty="0" smtClean="0">
                          <a:solidFill>
                            <a:schemeClr val="lt1"/>
                          </a:solidFill>
                          <a:latin typeface="+mn-lt"/>
                          <a:ea typeface="+mn-ea"/>
                          <a:cs typeface="+mn-cs"/>
                        </a:rPr>
                        <a:t>, </a:t>
                      </a:r>
                      <a:r>
                        <a:rPr lang="en-US" altLang="zh-CN" sz="1400" kern="1200" dirty="0" err="1" smtClean="0">
                          <a:solidFill>
                            <a:schemeClr val="lt1"/>
                          </a:solidFill>
                          <a:latin typeface="+mn-lt"/>
                          <a:ea typeface="+mn-ea"/>
                          <a:cs typeface="+mn-cs"/>
                        </a:rPr>
                        <a:t>StringFormat</a:t>
                      </a:r>
                      <a:r>
                        <a:rPr lang="en-US" altLang="zh-CN" sz="1400" kern="1200" dirty="0" smtClean="0">
                          <a:solidFill>
                            <a:schemeClr val="lt1"/>
                          </a:solidFill>
                          <a:latin typeface="+mn-lt"/>
                          <a:ea typeface="+mn-ea"/>
                          <a:cs typeface="+mn-cs"/>
                        </a:rPr>
                        <a:t>})</a:t>
                      </a:r>
                      <a:endParaRPr lang="zh-CN" altLang="en-US" sz="1400" dirty="0"/>
                    </a:p>
                  </a:txBody>
                  <a:tcPr/>
                </a:tc>
              </a:tr>
              <a:tr h="338616">
                <a:tc>
                  <a:txBody>
                    <a:bodyPr/>
                    <a:lstStyle/>
                    <a:p>
                      <a:r>
                        <a:rPr lang="en-US" altLang="zh-CN" sz="1400" kern="1200" dirty="0" err="1" smtClean="0">
                          <a:solidFill>
                            <a:schemeClr val="lt1"/>
                          </a:solidFill>
                          <a:latin typeface="+mn-lt"/>
                          <a:ea typeface="+mn-ea"/>
                          <a:cs typeface="+mn-cs"/>
                        </a:rPr>
                        <a:t>StringBuilder</a:t>
                      </a:r>
                      <a:endParaRPr lang="zh-CN" altLang="en-US" sz="1400" dirty="0"/>
                    </a:p>
                  </a:txBody>
                  <a:tcPr/>
                </a:tc>
                <a:tc>
                  <a:txBody>
                    <a:bodyPr/>
                    <a:lstStyle/>
                    <a:p>
                      <a:r>
                        <a:rPr lang="en-US" altLang="zh-CN" sz="1400" kern="1200" dirty="0" smtClean="0">
                          <a:solidFill>
                            <a:schemeClr val="lt1"/>
                          </a:solidFill>
                          <a:latin typeface="+mn-lt"/>
                          <a:ea typeface="+mn-ea"/>
                          <a:cs typeface="+mn-cs"/>
                        </a:rPr>
                        <a:t>Represents a mutable string of characters.</a:t>
                      </a:r>
                      <a:endParaRPr lang="zh-CN" altLang="en-US" sz="1400" dirty="0"/>
                    </a:p>
                  </a:txBody>
                  <a:tcPr/>
                </a:tc>
                <a:tc>
                  <a:txBody>
                    <a:bodyPr/>
                    <a:lstStyle/>
                    <a:p>
                      <a:endParaRPr lang="zh-CN" altLang="en-US" sz="1400" dirty="0"/>
                    </a:p>
                  </a:txBody>
                  <a:tcPr/>
                </a:tc>
              </a:tr>
            </a:tbl>
          </a:graphicData>
        </a:graphic>
      </p:graphicFrame>
    </p:spTree>
    <p:extLst>
      <p:ext uri="{BB962C8B-B14F-4D97-AF65-F5344CB8AC3E}">
        <p14:creationId xmlns:p14="http://schemas.microsoft.com/office/powerpoint/2010/main" val="2378840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660" y="2057400"/>
            <a:ext cx="8115454" cy="4724400"/>
          </a:xfrm>
          <a:prstGeom prst="rect">
            <a:avLst/>
          </a:prstGeom>
          <a:noFill/>
          <a:ln>
            <a:noFill/>
          </a:ln>
          <a:effectLst>
            <a:outerShdw blurRad="63500" sx="102000" sy="102000" algn="ctr" rotWithShape="0">
              <a:prstClr val="black">
                <a:alpha val="22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altLang="zh-CN" dirty="0" smtClean="0"/>
              <a:t>Create VS Solution</a:t>
            </a:r>
            <a:endParaRPr lang="zh-CN" altLang="en-US" dirty="0"/>
          </a:p>
        </p:txBody>
      </p:sp>
      <p:sp>
        <p:nvSpPr>
          <p:cNvPr id="3" name="Content Placeholder 2"/>
          <p:cNvSpPr>
            <a:spLocks noGrp="1"/>
          </p:cNvSpPr>
          <p:nvPr>
            <p:ph idx="1"/>
          </p:nvPr>
        </p:nvSpPr>
        <p:spPr>
          <a:xfrm>
            <a:off x="246511" y="914400"/>
            <a:ext cx="8712968" cy="1043782"/>
          </a:xfrm>
        </p:spPr>
        <p:txBody>
          <a:bodyPr/>
          <a:lstStyle/>
          <a:p>
            <a:r>
              <a:rPr lang="en-US" altLang="zh-CN" sz="2000" dirty="0" smtClean="0"/>
              <a:t>The basic entry for a application in visual studio is called “</a:t>
            </a:r>
            <a:r>
              <a:rPr lang="en-US" altLang="zh-CN" sz="2000" b="1" dirty="0" smtClean="0">
                <a:solidFill>
                  <a:srgbClr val="FF0000"/>
                </a:solidFill>
              </a:rPr>
              <a:t>Solution</a:t>
            </a:r>
            <a:r>
              <a:rPr lang="en-US" altLang="zh-CN" sz="2000" dirty="0" smtClean="0"/>
              <a:t>”, which means </a:t>
            </a:r>
            <a:r>
              <a:rPr lang="en-US" altLang="zh-CN" sz="2000" b="1" dirty="0" smtClean="0"/>
              <a:t>a problem solution for a specific scientific problem or computer industry production</a:t>
            </a:r>
            <a:r>
              <a:rPr lang="en-US" altLang="zh-CN" sz="2000" dirty="0" smtClean="0"/>
              <a:t>.</a:t>
            </a:r>
          </a:p>
          <a:p>
            <a:endParaRPr lang="en-US" altLang="zh-CN" sz="2000" dirty="0"/>
          </a:p>
          <a:p>
            <a:endParaRPr lang="zh-CN" altLang="en-US" dirty="0"/>
          </a:p>
        </p:txBody>
      </p:sp>
      <p:sp>
        <p:nvSpPr>
          <p:cNvPr id="4" name="Rectangle 3"/>
          <p:cNvSpPr/>
          <p:nvPr/>
        </p:nvSpPr>
        <p:spPr>
          <a:xfrm>
            <a:off x="914400" y="3505200"/>
            <a:ext cx="838200" cy="3810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6"/>
          <p:cNvSpPr/>
          <p:nvPr/>
        </p:nvSpPr>
        <p:spPr>
          <a:xfrm>
            <a:off x="2590800" y="3061676"/>
            <a:ext cx="1143000" cy="143412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7"/>
          <p:cNvSpPr/>
          <p:nvPr/>
        </p:nvSpPr>
        <p:spPr>
          <a:xfrm>
            <a:off x="3962400" y="2971800"/>
            <a:ext cx="3048000" cy="10668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Rectangle 8"/>
          <p:cNvSpPr/>
          <p:nvPr/>
        </p:nvSpPr>
        <p:spPr>
          <a:xfrm>
            <a:off x="3352800" y="5715000"/>
            <a:ext cx="3581400" cy="6858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Rectangle 9"/>
          <p:cNvSpPr/>
          <p:nvPr/>
        </p:nvSpPr>
        <p:spPr>
          <a:xfrm>
            <a:off x="7467599" y="6324599"/>
            <a:ext cx="1249883" cy="45622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Straight Arrow Connector 5"/>
          <p:cNvCxnSpPr>
            <a:stCxn id="4" idx="3"/>
            <a:endCxn id="7" idx="1"/>
          </p:cNvCxnSpPr>
          <p:nvPr/>
        </p:nvCxnSpPr>
        <p:spPr>
          <a:xfrm>
            <a:off x="1752600" y="3695700"/>
            <a:ext cx="838200" cy="83038"/>
          </a:xfrm>
          <a:prstGeom prst="straightConnector1">
            <a:avLst/>
          </a:prstGeom>
          <a:ln w="47625">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7" idx="3"/>
          </p:cNvCxnSpPr>
          <p:nvPr/>
        </p:nvCxnSpPr>
        <p:spPr>
          <a:xfrm flipV="1">
            <a:off x="3733800" y="3505200"/>
            <a:ext cx="228600" cy="273538"/>
          </a:xfrm>
          <a:prstGeom prst="straightConnector1">
            <a:avLst/>
          </a:prstGeom>
          <a:ln w="47625">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8" idx="2"/>
            <a:endCxn id="9" idx="0"/>
          </p:cNvCxnSpPr>
          <p:nvPr/>
        </p:nvCxnSpPr>
        <p:spPr>
          <a:xfrm flipH="1">
            <a:off x="5143500" y="4038600"/>
            <a:ext cx="342900" cy="1676400"/>
          </a:xfrm>
          <a:prstGeom prst="straightConnector1">
            <a:avLst/>
          </a:prstGeom>
          <a:ln w="47625">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9" idx="3"/>
            <a:endCxn id="10" idx="0"/>
          </p:cNvCxnSpPr>
          <p:nvPr/>
        </p:nvCxnSpPr>
        <p:spPr>
          <a:xfrm>
            <a:off x="6934200" y="6057900"/>
            <a:ext cx="1158341" cy="266699"/>
          </a:xfrm>
          <a:prstGeom prst="straightConnector1">
            <a:avLst/>
          </a:prstGeom>
          <a:ln w="47625">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1955682" y="4546545"/>
            <a:ext cx="1902187" cy="369332"/>
          </a:xfrm>
          <a:prstGeom prst="rect">
            <a:avLst/>
          </a:prstGeom>
          <a:noFill/>
        </p:spPr>
        <p:txBody>
          <a:bodyPr wrap="square" rtlCol="0">
            <a:spAutoFit/>
          </a:bodyPr>
          <a:lstStyle/>
          <a:p>
            <a:r>
              <a:rPr lang="en-US" altLang="zh-CN" b="1" dirty="0" smtClean="0">
                <a:solidFill>
                  <a:srgbClr val="FF0000"/>
                </a:solidFill>
              </a:rPr>
              <a:t>1. Select language</a:t>
            </a:r>
            <a:endParaRPr lang="zh-CN" altLang="en-US" b="1" dirty="0">
              <a:solidFill>
                <a:srgbClr val="FF0000"/>
              </a:solidFill>
            </a:endParaRPr>
          </a:p>
        </p:txBody>
      </p:sp>
      <p:sp>
        <p:nvSpPr>
          <p:cNvPr id="24" name="TextBox 23"/>
          <p:cNvSpPr txBox="1"/>
          <p:nvPr/>
        </p:nvSpPr>
        <p:spPr>
          <a:xfrm>
            <a:off x="7086600" y="3429000"/>
            <a:ext cx="1902187" cy="646331"/>
          </a:xfrm>
          <a:prstGeom prst="rect">
            <a:avLst/>
          </a:prstGeom>
          <a:noFill/>
        </p:spPr>
        <p:txBody>
          <a:bodyPr wrap="square" rtlCol="0">
            <a:spAutoFit/>
          </a:bodyPr>
          <a:lstStyle/>
          <a:p>
            <a:r>
              <a:rPr lang="en-US" altLang="zh-CN" b="1" dirty="0">
                <a:solidFill>
                  <a:srgbClr val="FF0000"/>
                </a:solidFill>
              </a:rPr>
              <a:t>2</a:t>
            </a:r>
            <a:r>
              <a:rPr lang="en-US" altLang="zh-CN" b="1" dirty="0" smtClean="0">
                <a:solidFill>
                  <a:srgbClr val="FF0000"/>
                </a:solidFill>
              </a:rPr>
              <a:t>. Select compile type</a:t>
            </a:r>
            <a:endParaRPr lang="zh-CN" altLang="en-US" b="1" dirty="0">
              <a:solidFill>
                <a:srgbClr val="FF0000"/>
              </a:solidFill>
            </a:endParaRPr>
          </a:p>
        </p:txBody>
      </p:sp>
      <p:sp>
        <p:nvSpPr>
          <p:cNvPr id="25" name="TextBox 24"/>
          <p:cNvSpPr txBox="1"/>
          <p:nvPr/>
        </p:nvSpPr>
        <p:spPr>
          <a:xfrm>
            <a:off x="5347306" y="4953000"/>
            <a:ext cx="3641481" cy="369332"/>
          </a:xfrm>
          <a:prstGeom prst="rect">
            <a:avLst/>
          </a:prstGeom>
          <a:noFill/>
        </p:spPr>
        <p:txBody>
          <a:bodyPr wrap="square" rtlCol="0">
            <a:spAutoFit/>
          </a:bodyPr>
          <a:lstStyle/>
          <a:p>
            <a:r>
              <a:rPr lang="en-US" altLang="zh-CN" b="1" dirty="0" smtClean="0">
                <a:solidFill>
                  <a:srgbClr val="FF0000"/>
                </a:solidFill>
              </a:rPr>
              <a:t>3. Select location and setup name</a:t>
            </a:r>
            <a:endParaRPr lang="zh-CN" altLang="en-US" b="1" dirty="0">
              <a:solidFill>
                <a:srgbClr val="FF0000"/>
              </a:solidFill>
            </a:endParaRPr>
          </a:p>
        </p:txBody>
      </p:sp>
    </p:spTree>
    <p:extLst>
      <p:ext uri="{BB962C8B-B14F-4D97-AF65-F5344CB8AC3E}">
        <p14:creationId xmlns:p14="http://schemas.microsoft.com/office/powerpoint/2010/main" val="3667152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Code Example</a:t>
            </a:r>
            <a:endParaRPr lang="zh-CN" altLang="en-US" dirty="0"/>
          </a:p>
        </p:txBody>
      </p:sp>
      <p:sp>
        <p:nvSpPr>
          <p:cNvPr id="3" name="Content Placeholder 2"/>
          <p:cNvSpPr>
            <a:spLocks noGrp="1"/>
          </p:cNvSpPr>
          <p:nvPr>
            <p:ph idx="1"/>
          </p:nvPr>
        </p:nvSpPr>
        <p:spPr/>
        <p:txBody>
          <a:bodyPr/>
          <a:lstStyle/>
          <a:p>
            <a:endParaRPr lang="zh-CN" altLang="en-US"/>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8942" y="1600200"/>
            <a:ext cx="6667500" cy="4057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58398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Regular Expression</a:t>
            </a:r>
            <a:endParaRPr lang="zh-CN" altLang="en-US" dirty="0"/>
          </a:p>
        </p:txBody>
      </p:sp>
      <p:sp>
        <p:nvSpPr>
          <p:cNvPr id="3" name="Content Placeholder 2"/>
          <p:cNvSpPr>
            <a:spLocks noGrp="1"/>
          </p:cNvSpPr>
          <p:nvPr>
            <p:ph idx="1"/>
          </p:nvPr>
        </p:nvSpPr>
        <p:spPr/>
        <p:txBody>
          <a:bodyPr/>
          <a:lstStyle/>
          <a:p>
            <a:r>
              <a:rPr lang="en-US" altLang="zh-CN" dirty="0" smtClean="0"/>
              <a:t>The regular expression is a most important tools to search the complex string using a pattern. Although the normal string operation function is strong enough for parsing the object data from a biological text database. But when facing the variations of string pattern, using the regular expression is more convenient. </a:t>
            </a:r>
          </a:p>
        </p:txBody>
      </p:sp>
    </p:spTree>
    <p:extLst>
      <p:ext uri="{BB962C8B-B14F-4D97-AF65-F5344CB8AC3E}">
        <p14:creationId xmlns:p14="http://schemas.microsoft.com/office/powerpoint/2010/main" val="855756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zh-CN" altLang="en-US" dirty="0"/>
          </a:p>
        </p:txBody>
      </p:sp>
      <p:sp>
        <p:nvSpPr>
          <p:cNvPr id="3" name="Content Placeholder 2"/>
          <p:cNvSpPr>
            <a:spLocks noGrp="1"/>
          </p:cNvSpPr>
          <p:nvPr>
            <p:ph idx="1"/>
          </p:nvPr>
        </p:nvSpPr>
        <p:spPr/>
        <p:txBody>
          <a:bodyPr/>
          <a:lstStyle/>
          <a:p>
            <a:r>
              <a:rPr lang="en-US" altLang="zh-CN" sz="2400" dirty="0" smtClean="0"/>
              <a:t>Using the regular expression just likes the motif match a nucleotide sequence, which means you can view the regular expression as the common feature of a string collection.</a:t>
            </a:r>
          </a:p>
          <a:p>
            <a:endParaRPr lang="en-US" altLang="zh-CN" dirty="0"/>
          </a:p>
          <a:p>
            <a:endParaRPr lang="en-US" altLang="zh-CN" dirty="0" smtClean="0"/>
          </a:p>
          <a:p>
            <a:endParaRPr lang="zh-CN" altLang="en-US" dirty="0"/>
          </a:p>
        </p:txBody>
      </p:sp>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369" y="2438400"/>
            <a:ext cx="4401177" cy="43258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4" name="Diagram 3"/>
          <p:cNvGraphicFramePr/>
          <p:nvPr>
            <p:extLst>
              <p:ext uri="{D42A27DB-BD31-4B8C-83A1-F6EECF244321}">
                <p14:modId xmlns:p14="http://schemas.microsoft.com/office/powerpoint/2010/main" val="1269502215"/>
              </p:ext>
            </p:extLst>
          </p:nvPr>
        </p:nvGraphicFramePr>
        <p:xfrm>
          <a:off x="4419600" y="3276600"/>
          <a:ext cx="4495800" cy="2235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52530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Frequently used regular expression</a:t>
            </a:r>
            <a:endParaRPr lang="zh-CN" alt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5388866"/>
              </p:ext>
            </p:extLst>
          </p:nvPr>
        </p:nvGraphicFramePr>
        <p:xfrm>
          <a:off x="266700" y="1295400"/>
          <a:ext cx="8610600" cy="4373880"/>
        </p:xfrm>
        <a:graphic>
          <a:graphicData uri="http://schemas.openxmlformats.org/drawingml/2006/table">
            <a:tbl>
              <a:tblPr firstRow="1" bandRow="1">
                <a:effectLst>
                  <a:outerShdw blurRad="63500" sx="102000" sy="102000" algn="ctr" rotWithShape="0">
                    <a:prstClr val="black">
                      <a:alpha val="18000"/>
                    </a:prstClr>
                  </a:outerShdw>
                </a:effectLst>
                <a:tableStyleId>{8FD4443E-F989-4FC4-A0C8-D5A2AF1F390B}</a:tableStyleId>
              </a:tblPr>
              <a:tblGrid>
                <a:gridCol w="712481"/>
                <a:gridCol w="3288019"/>
                <a:gridCol w="914400"/>
                <a:gridCol w="1905000"/>
                <a:gridCol w="1790700"/>
              </a:tblGrid>
              <a:tr h="370840">
                <a:tc>
                  <a:txBody>
                    <a:bodyPr/>
                    <a:lstStyle/>
                    <a:p>
                      <a:r>
                        <a:rPr lang="en-US" altLang="zh-CN" sz="1400" dirty="0" smtClean="0"/>
                        <a:t>Token</a:t>
                      </a:r>
                      <a:endParaRPr lang="zh-CN" altLang="en-US" sz="1400" dirty="0"/>
                    </a:p>
                  </a:txBody>
                  <a:tcPr/>
                </a:tc>
                <a:tc>
                  <a:txBody>
                    <a:bodyPr/>
                    <a:lstStyle/>
                    <a:p>
                      <a:r>
                        <a:rPr lang="en-US" altLang="zh-CN" sz="1400" dirty="0" smtClean="0"/>
                        <a:t>Function Description</a:t>
                      </a:r>
                      <a:endParaRPr lang="zh-CN" altLang="en-US" sz="1400" dirty="0"/>
                    </a:p>
                  </a:txBody>
                  <a:tcPr/>
                </a:tc>
                <a:tc>
                  <a:txBody>
                    <a:bodyPr/>
                    <a:lstStyle/>
                    <a:p>
                      <a:r>
                        <a:rPr lang="en-US" altLang="zh-CN" sz="1400" dirty="0" smtClean="0"/>
                        <a:t>Example</a:t>
                      </a:r>
                      <a:endParaRPr lang="zh-CN" altLang="en-US" sz="1400" dirty="0"/>
                    </a:p>
                  </a:txBody>
                  <a:tcPr/>
                </a:tc>
                <a:tc>
                  <a:txBody>
                    <a:bodyPr/>
                    <a:lstStyle/>
                    <a:p>
                      <a:r>
                        <a:rPr lang="en-US" altLang="zh-CN" sz="1400" dirty="0" smtClean="0"/>
                        <a:t>Value</a:t>
                      </a:r>
                      <a:endParaRPr lang="zh-CN" altLang="en-US" sz="1400" dirty="0"/>
                    </a:p>
                  </a:txBody>
                  <a:tcPr/>
                </a:tc>
                <a:tc>
                  <a:txBody>
                    <a:bodyPr/>
                    <a:lstStyle/>
                    <a:p>
                      <a:r>
                        <a:rPr lang="en-US" altLang="zh-CN" sz="1400" dirty="0" smtClean="0"/>
                        <a:t>Matches</a:t>
                      </a:r>
                      <a:endParaRPr lang="zh-CN" altLang="en-US" sz="1400" dirty="0"/>
                    </a:p>
                  </a:txBody>
                  <a:tcPr/>
                </a:tc>
              </a:tr>
              <a:tr h="370840">
                <a:tc>
                  <a:txBody>
                    <a:bodyPr/>
                    <a:lstStyle/>
                    <a:p>
                      <a:r>
                        <a:rPr lang="en-US" altLang="zh-CN" sz="1400" dirty="0" smtClean="0"/>
                        <a:t>\d</a:t>
                      </a:r>
                      <a:endParaRPr lang="zh-CN" altLang="en-US" sz="1400" dirty="0"/>
                    </a:p>
                  </a:txBody>
                  <a:tcPr/>
                </a:tc>
                <a:tc>
                  <a:txBody>
                    <a:bodyPr/>
                    <a:lstStyle/>
                    <a:p>
                      <a:r>
                        <a:rPr lang="en-US" altLang="zh-CN" sz="1400" dirty="0" smtClean="0"/>
                        <a:t>A number</a:t>
                      </a:r>
                      <a:endParaRPr lang="zh-CN" altLang="en-US" sz="1400" dirty="0"/>
                    </a:p>
                  </a:txBody>
                  <a:tcPr/>
                </a:tc>
                <a:tc>
                  <a:txBody>
                    <a:bodyPr/>
                    <a:lstStyle/>
                    <a:p>
                      <a:r>
                        <a:rPr lang="en-US" altLang="zh-CN" sz="1400" dirty="0" smtClean="0"/>
                        <a:t>\d+</a:t>
                      </a:r>
                      <a:endParaRPr lang="zh-CN" altLang="en-US" sz="1400" dirty="0"/>
                    </a:p>
                  </a:txBody>
                  <a:tcPr/>
                </a:tc>
                <a:tc>
                  <a:txBody>
                    <a:bodyPr/>
                    <a:lstStyle/>
                    <a:p>
                      <a:r>
                        <a:rPr lang="en-US" altLang="zh-CN" sz="1400" dirty="0" smtClean="0"/>
                        <a:t>A NUMBER 12344</a:t>
                      </a:r>
                      <a:endParaRPr lang="zh-CN" alt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dirty="0" smtClean="0"/>
                        <a:t>12344</a:t>
                      </a:r>
                      <a:endParaRPr lang="zh-CN" altLang="en-US" sz="1400" dirty="0" smtClean="0"/>
                    </a:p>
                  </a:txBody>
                  <a:tcPr/>
                </a:tc>
              </a:tr>
              <a:tr h="370840">
                <a:tc>
                  <a:txBody>
                    <a:bodyPr/>
                    <a:lstStyle/>
                    <a:p>
                      <a:r>
                        <a:rPr lang="en-US" altLang="zh-CN" sz="1400" dirty="0" smtClean="0"/>
                        <a:t>+</a:t>
                      </a:r>
                      <a:endParaRPr lang="zh-CN" altLang="en-US" sz="1400" dirty="0"/>
                    </a:p>
                  </a:txBody>
                  <a:tcPr/>
                </a:tc>
                <a:tc>
                  <a:txBody>
                    <a:bodyPr/>
                    <a:lstStyle/>
                    <a:p>
                      <a:r>
                        <a:rPr lang="en-US" altLang="zh-CN" sz="1400" dirty="0" smtClean="0"/>
                        <a:t>The word before it will appears at least 1</a:t>
                      </a:r>
                      <a:r>
                        <a:rPr lang="en-US" altLang="zh-CN" sz="1400" baseline="0" dirty="0" smtClean="0"/>
                        <a:t> time</a:t>
                      </a:r>
                      <a:endParaRPr lang="zh-CN" altLang="en-US" sz="1400" dirty="0"/>
                    </a:p>
                  </a:txBody>
                  <a:tcPr/>
                </a:tc>
                <a:tc>
                  <a:txBody>
                    <a:bodyPr/>
                    <a:lstStyle/>
                    <a:p>
                      <a:r>
                        <a:rPr lang="en-US" altLang="zh-CN" sz="1400" dirty="0" smtClean="0"/>
                        <a:t>A+</a:t>
                      </a:r>
                      <a:endParaRPr lang="zh-CN" altLang="en-US" sz="1400" dirty="0"/>
                    </a:p>
                  </a:txBody>
                  <a:tcPr/>
                </a:tc>
                <a:tc>
                  <a:txBody>
                    <a:bodyPr/>
                    <a:lstStyle/>
                    <a:p>
                      <a:r>
                        <a:rPr lang="en-US" altLang="zh-CN" sz="1400" dirty="0" smtClean="0"/>
                        <a:t>TTGCAAAAGG</a:t>
                      </a:r>
                      <a:endParaRPr lang="zh-CN" altLang="en-US" sz="1400" dirty="0"/>
                    </a:p>
                  </a:txBody>
                  <a:tcPr/>
                </a:tc>
                <a:tc>
                  <a:txBody>
                    <a:bodyPr/>
                    <a:lstStyle/>
                    <a:p>
                      <a:r>
                        <a:rPr lang="en-US" altLang="zh-CN" sz="1400" dirty="0" smtClean="0"/>
                        <a:t>AAAA</a:t>
                      </a:r>
                      <a:endParaRPr lang="zh-CN" altLang="en-US" sz="1400" dirty="0"/>
                    </a:p>
                  </a:txBody>
                  <a:tcPr/>
                </a:tc>
              </a:tr>
              <a:tr h="370840">
                <a:tc>
                  <a:txBody>
                    <a:bodyPr/>
                    <a:lstStyle/>
                    <a:p>
                      <a:r>
                        <a:rPr lang="en-US" altLang="zh-CN" sz="1400" dirty="0" smtClean="0"/>
                        <a:t>.</a:t>
                      </a:r>
                      <a:endParaRPr lang="zh-CN" altLang="en-US" sz="1400" dirty="0"/>
                    </a:p>
                  </a:txBody>
                  <a:tcPr/>
                </a:tc>
                <a:tc>
                  <a:txBody>
                    <a:bodyPr/>
                    <a:lstStyle/>
                    <a:p>
                      <a:r>
                        <a:rPr lang="en-US" altLang="zh-CN" sz="1400" dirty="0" smtClean="0"/>
                        <a:t>Any character</a:t>
                      </a:r>
                      <a:endParaRPr lang="zh-CN" altLang="en-US" sz="1400" dirty="0"/>
                    </a:p>
                  </a:txBody>
                  <a:tcPr/>
                </a:tc>
                <a:tc>
                  <a:txBody>
                    <a:bodyPr/>
                    <a:lstStyle/>
                    <a:p>
                      <a:r>
                        <a:rPr lang="en-US" altLang="zh-CN" sz="1400" dirty="0" smtClean="0"/>
                        <a:t>.+</a:t>
                      </a:r>
                      <a:endParaRPr lang="zh-CN" altLang="en-US" sz="1400" dirty="0"/>
                    </a:p>
                  </a:txBody>
                  <a:tcPr/>
                </a:tc>
                <a:tc>
                  <a:txBody>
                    <a:bodyPr/>
                    <a:lstStyle/>
                    <a:p>
                      <a:r>
                        <a:rPr lang="en-US" altLang="zh-CN" sz="1400" dirty="0" smtClean="0"/>
                        <a:t>ATGCCCGTT</a:t>
                      </a:r>
                      <a:endParaRPr lang="zh-CN" alt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dirty="0" smtClean="0"/>
                        <a:t>ATGCCCGTT</a:t>
                      </a:r>
                      <a:endParaRPr lang="zh-CN" altLang="en-US" sz="1400" dirty="0" smtClean="0"/>
                    </a:p>
                  </a:txBody>
                  <a:tcPr/>
                </a:tc>
              </a:tr>
              <a:tr h="370840">
                <a:tc>
                  <a:txBody>
                    <a:bodyPr/>
                    <a:lstStyle/>
                    <a:p>
                      <a:r>
                        <a:rPr lang="en-US" altLang="zh-CN" sz="1400" dirty="0" smtClean="0"/>
                        <a:t>*</a:t>
                      </a:r>
                      <a:endParaRPr lang="zh-CN" altLang="en-US" sz="1400" dirty="0"/>
                    </a:p>
                  </a:txBody>
                  <a:tcPr/>
                </a:tc>
                <a:tc>
                  <a:txBody>
                    <a:bodyPr/>
                    <a:lstStyle/>
                    <a:p>
                      <a:r>
                        <a:rPr lang="en-US" altLang="zh-CN" sz="1400" dirty="0" smtClean="0"/>
                        <a:t>The word before it will appears any time</a:t>
                      </a:r>
                      <a:endParaRPr lang="zh-CN" altLang="en-US" sz="1400" dirty="0"/>
                    </a:p>
                  </a:txBody>
                  <a:tcPr/>
                </a:tc>
                <a:tc>
                  <a:txBody>
                    <a:bodyPr/>
                    <a:lstStyle/>
                    <a:p>
                      <a:r>
                        <a:rPr lang="en-US" altLang="zh-CN" sz="1400" dirty="0" smtClean="0"/>
                        <a:t>T*AC+</a:t>
                      </a:r>
                      <a:endParaRPr lang="zh-CN" altLang="en-US" sz="1400" dirty="0"/>
                    </a:p>
                  </a:txBody>
                  <a:tcPr/>
                </a:tc>
                <a:tc>
                  <a:txBody>
                    <a:bodyPr/>
                    <a:lstStyle/>
                    <a:p>
                      <a:r>
                        <a:rPr lang="en-US" altLang="zh-CN" sz="1400" dirty="0" smtClean="0"/>
                        <a:t>ACCCCCTCC</a:t>
                      </a:r>
                      <a:endParaRPr lang="zh-CN" altLang="en-US" sz="1400" dirty="0"/>
                    </a:p>
                  </a:txBody>
                  <a:tcPr/>
                </a:tc>
                <a:tc>
                  <a:txBody>
                    <a:bodyPr/>
                    <a:lstStyle/>
                    <a:p>
                      <a:r>
                        <a:rPr lang="en-US" altLang="zh-CN" sz="1400" dirty="0" smtClean="0"/>
                        <a:t>ACCCCC</a:t>
                      </a:r>
                      <a:endParaRPr lang="zh-CN" altLang="en-US" sz="1400" dirty="0"/>
                    </a:p>
                  </a:txBody>
                  <a:tcPr/>
                </a:tc>
              </a:tr>
              <a:tr h="370840">
                <a:tc>
                  <a:txBody>
                    <a:bodyPr/>
                    <a:lstStyle/>
                    <a:p>
                      <a:r>
                        <a:rPr lang="en-US" altLang="zh-CN" sz="1400" dirty="0" smtClean="0"/>
                        <a:t>\s</a:t>
                      </a:r>
                      <a:endParaRPr lang="zh-CN" altLang="en-US" sz="1400" dirty="0"/>
                    </a:p>
                  </a:txBody>
                  <a:tcPr/>
                </a:tc>
                <a:tc>
                  <a:txBody>
                    <a:bodyPr/>
                    <a:lstStyle/>
                    <a:p>
                      <a:r>
                        <a:rPr lang="en-US" altLang="zh-CN" sz="1400" dirty="0" smtClean="0"/>
                        <a:t>A spacer</a:t>
                      </a:r>
                      <a:endParaRPr lang="zh-CN" altLang="en-US" sz="1400" dirty="0"/>
                    </a:p>
                  </a:txBody>
                  <a:tcPr/>
                </a:tc>
                <a:tc>
                  <a:txBody>
                    <a:bodyPr/>
                    <a:lstStyle/>
                    <a:p>
                      <a:r>
                        <a:rPr lang="en-US" altLang="zh-CN" sz="1400" dirty="0" smtClean="0"/>
                        <a:t>\S\s+\S</a:t>
                      </a:r>
                      <a:endParaRPr lang="zh-CN" altLang="en-US" sz="1400" dirty="0"/>
                    </a:p>
                  </a:txBody>
                  <a:tcPr/>
                </a:tc>
                <a:tc>
                  <a:txBody>
                    <a:bodyPr/>
                    <a:lstStyle/>
                    <a:p>
                      <a:r>
                        <a:rPr lang="en-US" altLang="zh-CN" sz="1400" dirty="0" smtClean="0"/>
                        <a:t>THIS       IS   A</a:t>
                      </a:r>
                      <a:endParaRPr lang="zh-CN" altLang="en-US" sz="1400" dirty="0"/>
                    </a:p>
                  </a:txBody>
                  <a:tcPr/>
                </a:tc>
                <a:tc>
                  <a:txBody>
                    <a:bodyPr/>
                    <a:lstStyle/>
                    <a:p>
                      <a:r>
                        <a:rPr lang="en-US" altLang="zh-CN" sz="1400" dirty="0" smtClean="0"/>
                        <a:t>S       I</a:t>
                      </a:r>
                      <a:endParaRPr lang="zh-CN" altLang="en-US" sz="1400" dirty="0"/>
                    </a:p>
                  </a:txBody>
                  <a:tcPr/>
                </a:tc>
              </a:tr>
              <a:tr h="370840">
                <a:tc>
                  <a:txBody>
                    <a:bodyPr/>
                    <a:lstStyle/>
                    <a:p>
                      <a:r>
                        <a:rPr lang="en-US" altLang="zh-CN" sz="1400" dirty="0" smtClean="0"/>
                        <a:t>\S</a:t>
                      </a:r>
                      <a:endParaRPr lang="zh-CN" altLang="en-US" sz="1400" dirty="0"/>
                    </a:p>
                  </a:txBody>
                  <a:tcPr/>
                </a:tc>
                <a:tc>
                  <a:txBody>
                    <a:bodyPr/>
                    <a:lstStyle/>
                    <a:p>
                      <a:r>
                        <a:rPr lang="en-US" altLang="zh-CN" sz="1400" dirty="0" smtClean="0"/>
                        <a:t>Any character except the spacer</a:t>
                      </a:r>
                      <a:endParaRPr lang="zh-CN" altLang="en-US" sz="1400" dirty="0"/>
                    </a:p>
                  </a:txBody>
                  <a:tcPr/>
                </a:tc>
                <a:tc>
                  <a:txBody>
                    <a:bodyPr/>
                    <a:lstStyle/>
                    <a:p>
                      <a:r>
                        <a:rPr lang="en-US" altLang="zh-CN" sz="1400" dirty="0" smtClean="0"/>
                        <a:t>\S+</a:t>
                      </a:r>
                      <a:endParaRPr lang="zh-CN" altLang="en-US" sz="1400" dirty="0"/>
                    </a:p>
                  </a:txBody>
                  <a:tcPr/>
                </a:tc>
                <a:tc>
                  <a:txBody>
                    <a:bodyPr/>
                    <a:lstStyle/>
                    <a:p>
                      <a:r>
                        <a:rPr lang="en-US" altLang="zh-CN" sz="1400" dirty="0" smtClean="0"/>
                        <a:t>THIS</a:t>
                      </a:r>
                      <a:r>
                        <a:rPr lang="en-US" altLang="zh-CN" sz="1400" baseline="0" dirty="0" smtClean="0"/>
                        <a:t> IS A EXPRESSION</a:t>
                      </a:r>
                      <a:endParaRPr lang="zh-CN" altLang="en-US" sz="1400" dirty="0"/>
                    </a:p>
                  </a:txBody>
                  <a:tcPr/>
                </a:tc>
                <a:tc>
                  <a:txBody>
                    <a:bodyPr/>
                    <a:lstStyle/>
                    <a:p>
                      <a:r>
                        <a:rPr lang="en-US" altLang="zh-CN" sz="1400" dirty="0" smtClean="0"/>
                        <a:t>THIS</a:t>
                      </a:r>
                      <a:endParaRPr lang="zh-CN" altLang="en-US" sz="1400" dirty="0"/>
                    </a:p>
                  </a:txBody>
                  <a:tcPr/>
                </a:tc>
              </a:tr>
              <a:tr h="370840">
                <a:tc>
                  <a:txBody>
                    <a:bodyPr/>
                    <a:lstStyle/>
                    <a:p>
                      <a:r>
                        <a:rPr lang="en-US" altLang="zh-CN" sz="1400" dirty="0" smtClean="0"/>
                        <a:t>[]</a:t>
                      </a:r>
                      <a:endParaRPr lang="zh-CN" altLang="en-US" sz="1400" dirty="0"/>
                    </a:p>
                  </a:txBody>
                  <a:tcPr/>
                </a:tc>
                <a:tc>
                  <a:txBody>
                    <a:bodyPr/>
                    <a:lstStyle/>
                    <a:p>
                      <a:r>
                        <a:rPr lang="en-US" altLang="zh-CN" sz="1400" dirty="0" smtClean="0"/>
                        <a:t>The character was limited in this bracket</a:t>
                      </a:r>
                      <a:endParaRPr lang="zh-CN" altLang="en-US" sz="1400" dirty="0"/>
                    </a:p>
                  </a:txBody>
                  <a:tcPr/>
                </a:tc>
                <a:tc>
                  <a:txBody>
                    <a:bodyPr/>
                    <a:lstStyle/>
                    <a:p>
                      <a:r>
                        <a:rPr lang="en-US" altLang="zh-CN" sz="1400" dirty="0" smtClean="0"/>
                        <a:t>[AT]+</a:t>
                      </a:r>
                      <a:endParaRPr lang="zh-CN" altLang="en-US" sz="1400" dirty="0"/>
                    </a:p>
                  </a:txBody>
                  <a:tcPr/>
                </a:tc>
                <a:tc>
                  <a:txBody>
                    <a:bodyPr/>
                    <a:lstStyle/>
                    <a:p>
                      <a:r>
                        <a:rPr lang="en-US" altLang="zh-CN" sz="1400" dirty="0" smtClean="0"/>
                        <a:t>AAATTATTTACGTTAAT</a:t>
                      </a:r>
                      <a:endParaRPr lang="zh-CN" altLang="en-US" sz="1400" dirty="0"/>
                    </a:p>
                  </a:txBody>
                  <a:tcPr/>
                </a:tc>
                <a:tc>
                  <a:txBody>
                    <a:bodyPr/>
                    <a:lstStyle/>
                    <a:p>
                      <a:r>
                        <a:rPr lang="en-US" altLang="zh-CN" sz="1400" dirty="0" smtClean="0"/>
                        <a:t>A</a:t>
                      </a:r>
                      <a:r>
                        <a:rPr lang="en-US" altLang="zh-CN" sz="1400" dirty="0" smtClean="0"/>
                        <a:t>AATTATTTA</a:t>
                      </a:r>
                      <a:endParaRPr lang="zh-CN" altLang="en-US" sz="1400" dirty="0"/>
                    </a:p>
                  </a:txBody>
                  <a:tcPr/>
                </a:tc>
              </a:tr>
              <a:tr h="370840">
                <a:tc>
                  <a:txBody>
                    <a:bodyPr/>
                    <a:lstStyle/>
                    <a:p>
                      <a:r>
                        <a:rPr lang="en-US" altLang="zh-CN" sz="1400" dirty="0" smtClean="0"/>
                        <a:t>|</a:t>
                      </a:r>
                      <a:endParaRPr lang="zh-CN" altLang="en-US" sz="1400" dirty="0"/>
                    </a:p>
                  </a:txBody>
                  <a:tcPr/>
                </a:tc>
                <a:tc>
                  <a:txBody>
                    <a:bodyPr/>
                    <a:lstStyle/>
                    <a:p>
                      <a:r>
                        <a:rPr lang="en-US" altLang="zh-CN" sz="1400" dirty="0" smtClean="0"/>
                        <a:t>Match the word on its left or right</a:t>
                      </a:r>
                      <a:r>
                        <a:rPr lang="en-US" altLang="zh-CN" sz="1400" baseline="0" dirty="0" smtClean="0"/>
                        <a:t> side</a:t>
                      </a:r>
                      <a:endParaRPr lang="zh-CN" altLang="en-US" sz="1400" dirty="0"/>
                    </a:p>
                  </a:txBody>
                  <a:tcPr/>
                </a:tc>
                <a:tc>
                  <a:txBody>
                    <a:bodyPr/>
                    <a:lstStyle/>
                    <a:p>
                      <a:r>
                        <a:rPr lang="en-US" altLang="zh-CN" sz="1400" dirty="0" smtClean="0"/>
                        <a:t>(AT+)|C*</a:t>
                      </a:r>
                      <a:endParaRPr lang="zh-CN" altLang="en-US" sz="1400" dirty="0"/>
                    </a:p>
                  </a:txBody>
                  <a:tcPr/>
                </a:tc>
                <a:tc>
                  <a:txBody>
                    <a:bodyPr/>
                    <a:lstStyle/>
                    <a:p>
                      <a:r>
                        <a:rPr lang="en-US" altLang="zh-CN" sz="1400" dirty="0" smtClean="0"/>
                        <a:t>ATTTTTTCCCCG</a:t>
                      </a:r>
                      <a:endParaRPr lang="zh-CN" altLang="en-US" sz="1400" dirty="0"/>
                    </a:p>
                  </a:txBody>
                  <a:tcPr/>
                </a:tc>
                <a:tc>
                  <a:txBody>
                    <a:bodyPr/>
                    <a:lstStyle/>
                    <a:p>
                      <a:r>
                        <a:rPr lang="en-US" altLang="zh-CN" sz="1400" dirty="0" smtClean="0"/>
                        <a:t>ATTTTTT</a:t>
                      </a:r>
                      <a:endParaRPr lang="zh-CN" altLang="en-US" sz="1400" dirty="0"/>
                    </a:p>
                  </a:txBody>
                  <a:tcPr/>
                </a:tc>
              </a:tr>
              <a:tr h="370840">
                <a:tc>
                  <a:txBody>
                    <a:bodyPr/>
                    <a:lstStyle/>
                    <a:p>
                      <a:r>
                        <a:rPr lang="en-US" altLang="zh-CN" sz="1400" dirty="0" smtClean="0"/>
                        <a:t>()</a:t>
                      </a:r>
                      <a:endParaRPr lang="zh-CN" altLang="en-US" sz="1400" dirty="0"/>
                    </a:p>
                  </a:txBody>
                  <a:tcPr/>
                </a:tc>
                <a:tc>
                  <a:txBody>
                    <a:bodyPr/>
                    <a:lstStyle/>
                    <a:p>
                      <a:r>
                        <a:rPr lang="en-US" altLang="zh-CN" sz="1400" dirty="0" smtClean="0"/>
                        <a:t>Treat the expression in this bracket as a word</a:t>
                      </a:r>
                      <a:endParaRPr lang="zh-CN" altLang="en-US" sz="1400" dirty="0"/>
                    </a:p>
                  </a:txBody>
                  <a:tcPr/>
                </a:tc>
                <a:tc>
                  <a:txBody>
                    <a:bodyPr/>
                    <a:lstStyle/>
                    <a:p>
                      <a:r>
                        <a:rPr lang="en-US" altLang="zh-CN" sz="1400" dirty="0" smtClean="0"/>
                        <a:t>(AT)+</a:t>
                      </a:r>
                      <a:endParaRPr lang="zh-CN" altLang="en-US" sz="1400" dirty="0"/>
                    </a:p>
                  </a:txBody>
                  <a:tcPr/>
                </a:tc>
                <a:tc>
                  <a:txBody>
                    <a:bodyPr/>
                    <a:lstStyle/>
                    <a:p>
                      <a:r>
                        <a:rPr lang="en-US" altLang="zh-CN" sz="1400" dirty="0" smtClean="0"/>
                        <a:t>ATATATTATAAAAAAA</a:t>
                      </a:r>
                      <a:endParaRPr lang="zh-CN" altLang="en-US" sz="1400" dirty="0"/>
                    </a:p>
                  </a:txBody>
                  <a:tcPr/>
                </a:tc>
                <a:tc>
                  <a:txBody>
                    <a:bodyPr/>
                    <a:lstStyle/>
                    <a:p>
                      <a:r>
                        <a:rPr lang="en-US" altLang="zh-CN" sz="1400" dirty="0" smtClean="0"/>
                        <a:t>ATATAT</a:t>
                      </a:r>
                      <a:endParaRPr lang="zh-CN" altLang="en-US" sz="1400" dirty="0"/>
                    </a:p>
                  </a:txBody>
                  <a:tcPr/>
                </a:tc>
              </a:tr>
              <a:tr h="370840">
                <a:tc>
                  <a:txBody>
                    <a:bodyPr/>
                    <a:lstStyle/>
                    <a:p>
                      <a:r>
                        <a:rPr lang="en-US" altLang="zh-CN" sz="1400" dirty="0" smtClean="0"/>
                        <a:t>\</a:t>
                      </a:r>
                      <a:endParaRPr lang="zh-CN" altLang="en-US" sz="1400" dirty="0"/>
                    </a:p>
                  </a:txBody>
                  <a:tcPr/>
                </a:tc>
                <a:tc>
                  <a:txBody>
                    <a:bodyPr/>
                    <a:lstStyle/>
                    <a:p>
                      <a:r>
                        <a:rPr lang="en-US" altLang="zh-CN" sz="1400" dirty="0" smtClean="0"/>
                        <a:t>Escape the character above</a:t>
                      </a:r>
                      <a:endParaRPr lang="zh-CN" altLang="en-US" sz="1400" dirty="0"/>
                    </a:p>
                  </a:txBody>
                  <a:tcPr/>
                </a:tc>
                <a:tc>
                  <a:txBody>
                    <a:bodyPr/>
                    <a:lstStyle/>
                    <a:p>
                      <a:r>
                        <a:rPr lang="en-US" altLang="zh-CN" sz="1400" dirty="0" smtClean="0"/>
                        <a:t>\*+</a:t>
                      </a:r>
                      <a:endParaRPr lang="zh-CN" altLang="en-US" sz="1400" dirty="0"/>
                    </a:p>
                  </a:txBody>
                  <a:tcPr/>
                </a:tc>
                <a:tc>
                  <a:txBody>
                    <a:bodyPr/>
                    <a:lstStyle/>
                    <a:p>
                      <a:r>
                        <a:rPr lang="en-US" altLang="zh-CN" sz="1400" dirty="0" err="1" smtClean="0"/>
                        <a:t>Abcd</a:t>
                      </a:r>
                      <a:r>
                        <a:rPr lang="en-US" altLang="zh-CN" sz="1400" dirty="0" smtClean="0"/>
                        <a:t>***</a:t>
                      </a:r>
                      <a:r>
                        <a:rPr lang="en-US" altLang="zh-CN" sz="1400" dirty="0" err="1" smtClean="0"/>
                        <a:t>df</a:t>
                      </a:r>
                      <a:endParaRPr lang="zh-CN" altLang="en-US" sz="1400" dirty="0"/>
                    </a:p>
                  </a:txBody>
                  <a:tcPr/>
                </a:tc>
                <a:tc>
                  <a:txBody>
                    <a:bodyPr/>
                    <a:lstStyle/>
                    <a:p>
                      <a:r>
                        <a:rPr lang="en-US" altLang="zh-CN" sz="1400" dirty="0" smtClean="0"/>
                        <a:t>***</a:t>
                      </a:r>
                      <a:endParaRPr lang="zh-CN" altLang="en-US" sz="1400" dirty="0"/>
                    </a:p>
                  </a:txBody>
                  <a:tcPr/>
                </a:tc>
              </a:tr>
            </a:tbl>
          </a:graphicData>
        </a:graphic>
      </p:graphicFrame>
    </p:spTree>
    <p:extLst>
      <p:ext uri="{BB962C8B-B14F-4D97-AF65-F5344CB8AC3E}">
        <p14:creationId xmlns:p14="http://schemas.microsoft.com/office/powerpoint/2010/main" val="2669268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zh-CN" dirty="0"/>
              <a:t>Program Debug</a:t>
            </a:r>
            <a:endParaRPr lang="zh-CN" altLang="en-US" dirty="0"/>
          </a:p>
        </p:txBody>
      </p:sp>
      <p:sp>
        <p:nvSpPr>
          <p:cNvPr id="5" name="Text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49517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zh-CN" altLang="en-US" dirty="0"/>
          </a:p>
        </p:txBody>
      </p:sp>
      <p:sp>
        <p:nvSpPr>
          <p:cNvPr id="5" name="Content Placeholder 4"/>
          <p:cNvSpPr>
            <a:spLocks noGrp="1"/>
          </p:cNvSpPr>
          <p:nvPr>
            <p:ph idx="1"/>
          </p:nvPr>
        </p:nvSpPr>
        <p:spPr>
          <a:xfrm>
            <a:off x="251520" y="1166018"/>
            <a:ext cx="8712968" cy="5234782"/>
          </a:xfrm>
        </p:spPr>
        <p:txBody>
          <a:bodyPr/>
          <a:lstStyle/>
          <a:p>
            <a:r>
              <a:rPr lang="en-US" altLang="zh-CN" dirty="0" smtClean="0"/>
              <a:t>When you program didn’t output as your expects, then your program needs debug to find out the problem.</a:t>
            </a:r>
          </a:p>
          <a:p>
            <a:endParaRPr lang="en-US" altLang="zh-CN" dirty="0" smtClean="0"/>
          </a:p>
          <a:p>
            <a:r>
              <a:rPr lang="en-US" altLang="zh-CN" dirty="0" smtClean="0"/>
              <a:t>There are 3 method to gets the debug </a:t>
            </a:r>
            <a:r>
              <a:rPr lang="en-US" altLang="zh-CN" dirty="0" err="1" smtClean="0"/>
              <a:t>informaton</a:t>
            </a:r>
            <a:r>
              <a:rPr lang="en-US" altLang="zh-CN" dirty="0" smtClean="0"/>
              <a:t> of your program:</a:t>
            </a:r>
          </a:p>
          <a:p>
            <a:r>
              <a:rPr lang="en-US" altLang="zh-CN" dirty="0" smtClean="0"/>
              <a:t>1. Write the variable value into a text file</a:t>
            </a:r>
          </a:p>
          <a:p>
            <a:r>
              <a:rPr lang="en-US" altLang="zh-CN" dirty="0" smtClean="0"/>
              <a:t>2. output the variable to the console</a:t>
            </a:r>
          </a:p>
          <a:p>
            <a:r>
              <a:rPr lang="en-US" altLang="zh-CN" dirty="0" smtClean="0"/>
              <a:t>3. using the IntelliTrace break point </a:t>
            </a:r>
            <a:endParaRPr lang="zh-CN" altLang="en-US" dirty="0"/>
          </a:p>
        </p:txBody>
      </p:sp>
    </p:spTree>
    <p:extLst>
      <p:ext uri="{BB962C8B-B14F-4D97-AF65-F5344CB8AC3E}">
        <p14:creationId xmlns:p14="http://schemas.microsoft.com/office/powerpoint/2010/main" val="3609825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zh-CN" dirty="0"/>
              <a:t>Break </a:t>
            </a:r>
            <a:r>
              <a:rPr lang="en-US" altLang="zh-CN" dirty="0" smtClean="0"/>
              <a:t>Point</a:t>
            </a:r>
            <a:endParaRPr lang="zh-CN" altLang="en-US" dirty="0"/>
          </a:p>
        </p:txBody>
      </p:sp>
      <p:sp>
        <p:nvSpPr>
          <p:cNvPr id="3" name="Content Placeholder 2"/>
          <p:cNvSpPr>
            <a:spLocks noGrp="1"/>
          </p:cNvSpPr>
          <p:nvPr>
            <p:ph idx="1"/>
          </p:nvPr>
        </p:nvSpPr>
        <p:spPr>
          <a:xfrm>
            <a:off x="251520" y="1166018"/>
            <a:ext cx="8712968" cy="1500982"/>
          </a:xfrm>
        </p:spPr>
        <p:txBody>
          <a:bodyPr>
            <a:normAutofit/>
          </a:bodyPr>
          <a:lstStyle/>
          <a:p>
            <a:r>
              <a:rPr lang="en-US" altLang="zh-CN" sz="2400" dirty="0" smtClean="0"/>
              <a:t>You can just simply click on the left of the code editor to setup a break point. The break point is the most useful tool for your program debugs.</a:t>
            </a:r>
            <a:endParaRPr lang="zh-CN" altLang="en-US" sz="2400" dirty="0"/>
          </a:p>
        </p:txBody>
      </p:sp>
      <p:sp>
        <p:nvSpPr>
          <p:cNvPr id="8" name="TextBox 7"/>
          <p:cNvSpPr txBox="1"/>
          <p:nvPr/>
        </p:nvSpPr>
        <p:spPr>
          <a:xfrm>
            <a:off x="0" y="3429000"/>
            <a:ext cx="3276600" cy="369332"/>
          </a:xfrm>
          <a:prstGeom prst="rect">
            <a:avLst/>
          </a:prstGeom>
          <a:noFill/>
        </p:spPr>
        <p:txBody>
          <a:bodyPr wrap="square" rtlCol="0">
            <a:spAutoFit/>
          </a:bodyPr>
          <a:lstStyle/>
          <a:p>
            <a:r>
              <a:rPr lang="en-US" altLang="zh-CN" dirty="0" smtClean="0"/>
              <a:t>Click here to setup a break point. </a:t>
            </a:r>
            <a:endParaRPr lang="zh-CN" altLang="en-US"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4200" y="3348892"/>
            <a:ext cx="5417581" cy="2667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5213" y="2286000"/>
            <a:ext cx="6589491" cy="1192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Straight Arrow Connector 4"/>
          <p:cNvCxnSpPr>
            <a:stCxn id="8" idx="0"/>
          </p:cNvCxnSpPr>
          <p:nvPr/>
        </p:nvCxnSpPr>
        <p:spPr>
          <a:xfrm flipV="1">
            <a:off x="1638300" y="2546866"/>
            <a:ext cx="571498" cy="882134"/>
          </a:xfrm>
          <a:prstGeom prst="straightConnector1">
            <a:avLst/>
          </a:prstGeom>
          <a:ln w="4762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0" y="4038600"/>
            <a:ext cx="3276600" cy="2585323"/>
          </a:xfrm>
          <a:prstGeom prst="rect">
            <a:avLst/>
          </a:prstGeom>
          <a:noFill/>
        </p:spPr>
        <p:txBody>
          <a:bodyPr wrap="square" rtlCol="0">
            <a:spAutoFit/>
          </a:bodyPr>
          <a:lstStyle/>
          <a:p>
            <a:r>
              <a:rPr lang="en-US" altLang="zh-CN" dirty="0" smtClean="0"/>
              <a:t>When the program running on the line of the break point which you set, then the program will stop at that point, then you can view the variable value before the break point line. Program can be using key F10 to running the code into next line to resume the debugging. </a:t>
            </a:r>
            <a:endParaRPr lang="zh-CN" altLang="en-US" dirty="0"/>
          </a:p>
        </p:txBody>
      </p:sp>
    </p:spTree>
    <p:extLst>
      <p:ext uri="{BB962C8B-B14F-4D97-AF65-F5344CB8AC3E}">
        <p14:creationId xmlns:p14="http://schemas.microsoft.com/office/powerpoint/2010/main" val="105754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Debug key shortcuts</a:t>
            </a:r>
            <a:endParaRPr lang="zh-CN" altLang="en-US" dirty="0"/>
          </a:p>
        </p:txBody>
      </p:sp>
      <p:sp>
        <p:nvSpPr>
          <p:cNvPr id="3" name="Content Placeholder 2"/>
          <p:cNvSpPr>
            <a:spLocks noGrp="1"/>
          </p:cNvSpPr>
          <p:nvPr>
            <p:ph idx="1"/>
          </p:nvPr>
        </p:nvSpPr>
        <p:spPr/>
        <p:txBody>
          <a:bodyPr/>
          <a:lstStyle/>
          <a:p>
            <a:r>
              <a:rPr lang="en-US" altLang="zh-CN" dirty="0" smtClean="0"/>
              <a:t>There are 3 shortcuts key was the most useful in the programming debug</a:t>
            </a:r>
          </a:p>
          <a:p>
            <a:endParaRPr lang="en-US" altLang="zh-CN" dirty="0"/>
          </a:p>
          <a:p>
            <a:endParaRPr lang="en-US" altLang="zh-CN" dirty="0" smtClean="0"/>
          </a:p>
        </p:txBody>
      </p:sp>
      <p:graphicFrame>
        <p:nvGraphicFramePr>
          <p:cNvPr id="4" name="Table 3"/>
          <p:cNvGraphicFramePr>
            <a:graphicFrameLocks noGrp="1"/>
          </p:cNvGraphicFramePr>
          <p:nvPr>
            <p:extLst>
              <p:ext uri="{D42A27DB-BD31-4B8C-83A1-F6EECF244321}">
                <p14:modId xmlns:p14="http://schemas.microsoft.com/office/powerpoint/2010/main" val="1819707661"/>
              </p:ext>
            </p:extLst>
          </p:nvPr>
        </p:nvGraphicFramePr>
        <p:xfrm>
          <a:off x="762000" y="2743200"/>
          <a:ext cx="7620000" cy="2819401"/>
        </p:xfrm>
        <a:graphic>
          <a:graphicData uri="http://schemas.openxmlformats.org/drawingml/2006/table">
            <a:tbl>
              <a:tblPr firstRow="1" bandRow="1">
                <a:tableStyleId>{8FD4443E-F989-4FC4-A0C8-D5A2AF1F390B}</a:tableStyleId>
              </a:tblPr>
              <a:tblGrid>
                <a:gridCol w="1905000"/>
                <a:gridCol w="5715000"/>
              </a:tblGrid>
              <a:tr h="456355">
                <a:tc>
                  <a:txBody>
                    <a:bodyPr/>
                    <a:lstStyle/>
                    <a:p>
                      <a:r>
                        <a:rPr lang="en-US" altLang="zh-CN" dirty="0" smtClean="0"/>
                        <a:t>Shortcut key</a:t>
                      </a:r>
                      <a:endParaRPr lang="zh-CN" altLang="en-US" dirty="0"/>
                    </a:p>
                  </a:txBody>
                  <a:tcPr/>
                </a:tc>
                <a:tc>
                  <a:txBody>
                    <a:bodyPr/>
                    <a:lstStyle/>
                    <a:p>
                      <a:r>
                        <a:rPr lang="en-US" altLang="zh-CN" dirty="0" smtClean="0"/>
                        <a:t>Description</a:t>
                      </a:r>
                      <a:endParaRPr lang="zh-CN" altLang="en-US" dirty="0"/>
                    </a:p>
                  </a:txBody>
                  <a:tcPr/>
                </a:tc>
              </a:tr>
              <a:tr h="787682">
                <a:tc>
                  <a:txBody>
                    <a:bodyPr/>
                    <a:lstStyle/>
                    <a:p>
                      <a:r>
                        <a:rPr lang="en-US" altLang="zh-CN" dirty="0" smtClean="0"/>
                        <a:t>F5</a:t>
                      </a:r>
                      <a:endParaRPr lang="zh-CN" altLang="en-US" dirty="0"/>
                    </a:p>
                  </a:txBody>
                  <a:tcPr/>
                </a:tc>
                <a:tc>
                  <a:txBody>
                    <a:bodyPr/>
                    <a:lstStyle/>
                    <a:p>
                      <a:r>
                        <a:rPr lang="en-US" altLang="zh-CN" dirty="0" smtClean="0"/>
                        <a:t>Exit the debug state and </a:t>
                      </a:r>
                      <a:r>
                        <a:rPr lang="en-US" altLang="zh-CN" dirty="0" err="1" smtClean="0"/>
                        <a:t>continute</a:t>
                      </a:r>
                      <a:r>
                        <a:rPr lang="en-US" altLang="zh-CN" dirty="0" smtClean="0"/>
                        <a:t> running the program into the next break point</a:t>
                      </a:r>
                      <a:endParaRPr lang="zh-CN" altLang="en-US" dirty="0"/>
                    </a:p>
                  </a:txBody>
                  <a:tcPr/>
                </a:tc>
              </a:tr>
              <a:tr h="787682">
                <a:tc>
                  <a:txBody>
                    <a:bodyPr/>
                    <a:lstStyle/>
                    <a:p>
                      <a:r>
                        <a:rPr lang="en-US" altLang="zh-CN" dirty="0" smtClean="0"/>
                        <a:t>F10</a:t>
                      </a:r>
                      <a:endParaRPr lang="zh-CN" altLang="en-US" dirty="0"/>
                    </a:p>
                  </a:txBody>
                  <a:tcPr/>
                </a:tc>
                <a:tc>
                  <a:txBody>
                    <a:bodyPr/>
                    <a:lstStyle/>
                    <a:p>
                      <a:r>
                        <a:rPr lang="en-US" altLang="zh-CN" dirty="0" smtClean="0"/>
                        <a:t>Running the program step by step, but the debugger will skips running into the function invoke or property value.</a:t>
                      </a:r>
                      <a:endParaRPr lang="zh-CN" altLang="en-US" dirty="0"/>
                    </a:p>
                  </a:txBody>
                  <a:tcPr/>
                </a:tc>
              </a:tr>
              <a:tr h="787682">
                <a:tc>
                  <a:txBody>
                    <a:bodyPr/>
                    <a:lstStyle/>
                    <a:p>
                      <a:r>
                        <a:rPr lang="en-US" altLang="zh-CN" dirty="0" smtClean="0"/>
                        <a:t>F11</a:t>
                      </a:r>
                      <a:endParaRPr lang="zh-CN" altLang="en-US" dirty="0"/>
                    </a:p>
                  </a:txBody>
                  <a:tcPr/>
                </a:tc>
                <a:tc>
                  <a:txBody>
                    <a:bodyPr/>
                    <a:lstStyle/>
                    <a:p>
                      <a:r>
                        <a:rPr lang="en-US" altLang="zh-CN" dirty="0" smtClean="0"/>
                        <a:t>Running the program step by step, and the debugger will step into the function invoke or property value.</a:t>
                      </a:r>
                      <a:endParaRPr lang="zh-CN" altLang="en-US" dirty="0"/>
                    </a:p>
                  </a:txBody>
                  <a:tcPr/>
                </a:tc>
              </a:tr>
            </a:tbl>
          </a:graphicData>
        </a:graphic>
      </p:graphicFrame>
    </p:spTree>
    <p:extLst>
      <p:ext uri="{BB962C8B-B14F-4D97-AF65-F5344CB8AC3E}">
        <p14:creationId xmlns:p14="http://schemas.microsoft.com/office/powerpoint/2010/main" val="2230986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412776"/>
            <a:ext cx="7772400" cy="1470025"/>
          </a:xfrm>
        </p:spPr>
        <p:txBody>
          <a:bodyPr/>
          <a:lstStyle/>
          <a:p>
            <a:r>
              <a:rPr lang="en-US" altLang="zh-CN" dirty="0" smtClean="0"/>
              <a:t>The End</a:t>
            </a:r>
            <a:endParaRPr lang="zh-CN" altLang="en-US" dirty="0"/>
          </a:p>
        </p:txBody>
      </p:sp>
    </p:spTree>
    <p:extLst>
      <p:ext uri="{BB962C8B-B14F-4D97-AF65-F5344CB8AC3E}">
        <p14:creationId xmlns:p14="http://schemas.microsoft.com/office/powerpoint/2010/main" val="3752855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a:t>Edit </a:t>
            </a:r>
            <a:r>
              <a:rPr lang="en-US" altLang="zh-CN" dirty="0" smtClean="0"/>
              <a:t>the application property</a:t>
            </a:r>
            <a:endParaRPr lang="zh-CN" altLang="en-US" dirty="0"/>
          </a:p>
        </p:txBody>
      </p:sp>
      <p:sp>
        <p:nvSpPr>
          <p:cNvPr id="5" name="Content Placeholder 4"/>
          <p:cNvSpPr>
            <a:spLocks noGrp="1"/>
          </p:cNvSpPr>
          <p:nvPr>
            <p:ph idx="1"/>
          </p:nvPr>
        </p:nvSpPr>
        <p:spPr>
          <a:xfrm>
            <a:off x="3581400" y="4343400"/>
            <a:ext cx="5410200" cy="2438400"/>
          </a:xfrm>
        </p:spPr>
        <p:txBody>
          <a:bodyPr>
            <a:normAutofit/>
          </a:bodyPr>
          <a:lstStyle/>
          <a:p>
            <a:r>
              <a:rPr lang="en-US" altLang="zh-CN" sz="1800" dirty="0" smtClean="0"/>
              <a:t>Try double click on the “My Project” to open the application property editor.</a:t>
            </a:r>
          </a:p>
          <a:p>
            <a:r>
              <a:rPr lang="en-US" altLang="zh-CN" sz="1800" dirty="0" smtClean="0"/>
              <a:t>Here are some frequently used tab pages:</a:t>
            </a:r>
            <a:endParaRPr lang="en-US" altLang="zh-CN" sz="1800" dirty="0"/>
          </a:p>
          <a:p>
            <a:r>
              <a:rPr lang="en-US" altLang="zh-CN" sz="1800" dirty="0" smtClean="0"/>
              <a:t>1. Application</a:t>
            </a:r>
          </a:p>
          <a:p>
            <a:r>
              <a:rPr lang="en-US" altLang="zh-CN" sz="1800" dirty="0" smtClean="0"/>
              <a:t>2. Compile</a:t>
            </a:r>
          </a:p>
          <a:p>
            <a:r>
              <a:rPr lang="en-US" altLang="zh-CN" sz="1800" dirty="0" smtClean="0"/>
              <a:t>3. References</a:t>
            </a:r>
          </a:p>
          <a:p>
            <a:r>
              <a:rPr lang="en-US" altLang="zh-CN" sz="1800" dirty="0" smtClean="0"/>
              <a:t>4. Resources</a:t>
            </a:r>
            <a:endParaRPr lang="zh-CN" altLang="en-US" sz="1800"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354" y="1023815"/>
            <a:ext cx="3163244" cy="5457825"/>
          </a:xfrm>
          <a:prstGeom prst="rect">
            <a:avLst/>
          </a:prstGeom>
          <a:noFill/>
          <a:ln>
            <a:noFill/>
          </a:ln>
          <a:effectLst>
            <a:outerShdw blurRad="63500" sx="102000" sy="102000" algn="ctr" rotWithShape="0">
              <a:prstClr val="black">
                <a:alpha val="21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1043353"/>
            <a:ext cx="2800172" cy="3176954"/>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ight Arrow 3"/>
          <p:cNvSpPr/>
          <p:nvPr/>
        </p:nvSpPr>
        <p:spPr>
          <a:xfrm>
            <a:off x="3733800" y="1676400"/>
            <a:ext cx="1600200" cy="685800"/>
          </a:xfrm>
          <a:prstGeom prst="rightArrow">
            <a:avLst/>
          </a:prstGeom>
          <a:solidFill>
            <a:schemeClr val="tx2">
              <a:lumMod val="5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2442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Basic application information</a:t>
            </a:r>
            <a:endParaRPr lang="zh-CN" alt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035538"/>
            <a:ext cx="5657604" cy="5715000"/>
          </a:xfrm>
          <a:prstGeom prst="rect">
            <a:avLst/>
          </a:prstGeom>
          <a:noFill/>
          <a:ln>
            <a:noFill/>
          </a:ln>
          <a:effectLst>
            <a:outerShdw blurRad="63500" sx="102000" sy="102000" algn="ctr" rotWithShape="0">
              <a:prstClr val="black">
                <a:alpha val="1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304800" y="1371600"/>
            <a:ext cx="1143000" cy="3810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5"/>
          <p:cNvSpPr/>
          <p:nvPr/>
        </p:nvSpPr>
        <p:spPr>
          <a:xfrm>
            <a:off x="1445846" y="1874715"/>
            <a:ext cx="2211754" cy="33508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6"/>
          <p:cNvSpPr/>
          <p:nvPr/>
        </p:nvSpPr>
        <p:spPr>
          <a:xfrm>
            <a:off x="3466123" y="2667000"/>
            <a:ext cx="2211754" cy="33508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7"/>
          <p:cNvSpPr/>
          <p:nvPr/>
        </p:nvSpPr>
        <p:spPr>
          <a:xfrm>
            <a:off x="2971800" y="3505200"/>
            <a:ext cx="2438400" cy="21336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Rectangle 8"/>
          <p:cNvSpPr/>
          <p:nvPr/>
        </p:nvSpPr>
        <p:spPr>
          <a:xfrm>
            <a:off x="1406769" y="2331915"/>
            <a:ext cx="2211754" cy="33508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6096000" y="1106269"/>
            <a:ext cx="3008837" cy="646331"/>
          </a:xfrm>
          <a:prstGeom prst="rect">
            <a:avLst/>
          </a:prstGeom>
          <a:noFill/>
        </p:spPr>
        <p:txBody>
          <a:bodyPr wrap="none" rtlCol="0">
            <a:spAutoFit/>
          </a:bodyPr>
          <a:lstStyle/>
          <a:p>
            <a:r>
              <a:rPr lang="en-US" altLang="zh-CN" dirty="0" smtClean="0"/>
              <a:t>The compile output file name </a:t>
            </a:r>
          </a:p>
          <a:p>
            <a:r>
              <a:rPr lang="en-US" altLang="zh-CN" dirty="0" smtClean="0"/>
              <a:t>of your program</a:t>
            </a:r>
            <a:endParaRPr lang="zh-CN" altLang="en-US" dirty="0"/>
          </a:p>
        </p:txBody>
      </p:sp>
      <p:sp>
        <p:nvSpPr>
          <p:cNvPr id="11" name="TextBox 10"/>
          <p:cNvSpPr txBox="1"/>
          <p:nvPr/>
        </p:nvSpPr>
        <p:spPr>
          <a:xfrm>
            <a:off x="6195799" y="1914681"/>
            <a:ext cx="3037113" cy="1384995"/>
          </a:xfrm>
          <a:prstGeom prst="rect">
            <a:avLst/>
          </a:prstGeom>
          <a:noFill/>
        </p:spPr>
        <p:txBody>
          <a:bodyPr wrap="none" rtlCol="0">
            <a:spAutoFit/>
          </a:bodyPr>
          <a:lstStyle/>
          <a:p>
            <a:r>
              <a:rPr lang="en-US" altLang="zh-CN" sz="1400" dirty="0" smtClean="0"/>
              <a:t>The .NET framework version of </a:t>
            </a:r>
          </a:p>
          <a:p>
            <a:r>
              <a:rPr lang="en-US" altLang="zh-CN" sz="1400" dirty="0" smtClean="0"/>
              <a:t>your program runtime, version </a:t>
            </a:r>
          </a:p>
          <a:p>
            <a:r>
              <a:rPr lang="en-US" altLang="zh-CN" sz="1400" dirty="0" smtClean="0"/>
              <a:t>below 4.5 </a:t>
            </a:r>
            <a:r>
              <a:rPr lang="en-US" altLang="zh-CN" sz="1400" dirty="0"/>
              <a:t>can </a:t>
            </a:r>
            <a:r>
              <a:rPr lang="en-US" altLang="zh-CN" sz="1400" dirty="0" smtClean="0"/>
              <a:t>be running on WinXP,</a:t>
            </a:r>
          </a:p>
          <a:p>
            <a:r>
              <a:rPr lang="en-US" altLang="zh-CN" sz="1400" dirty="0" smtClean="0"/>
              <a:t>Version 4.5 or higher than it just </a:t>
            </a:r>
          </a:p>
          <a:p>
            <a:r>
              <a:rPr lang="en-US" altLang="zh-CN" sz="1400" dirty="0" smtClean="0"/>
              <a:t>only support Win7 or newer version of </a:t>
            </a:r>
          </a:p>
          <a:p>
            <a:r>
              <a:rPr lang="en-US" altLang="zh-CN" sz="1400" dirty="0" smtClean="0"/>
              <a:t>the Windows</a:t>
            </a:r>
            <a:endParaRPr lang="zh-CN" altLang="en-US" sz="1400" dirty="0"/>
          </a:p>
        </p:txBody>
      </p:sp>
      <p:sp>
        <p:nvSpPr>
          <p:cNvPr id="12" name="TextBox 11"/>
          <p:cNvSpPr txBox="1"/>
          <p:nvPr/>
        </p:nvSpPr>
        <p:spPr>
          <a:xfrm>
            <a:off x="6106602" y="3617440"/>
            <a:ext cx="1690335" cy="369332"/>
          </a:xfrm>
          <a:prstGeom prst="rect">
            <a:avLst/>
          </a:prstGeom>
          <a:noFill/>
        </p:spPr>
        <p:txBody>
          <a:bodyPr wrap="none" rtlCol="0">
            <a:spAutoFit/>
          </a:bodyPr>
          <a:lstStyle/>
          <a:p>
            <a:r>
              <a:rPr lang="en-US" altLang="zh-CN" dirty="0" smtClean="0"/>
              <a:t>Application icon</a:t>
            </a:r>
            <a:endParaRPr lang="zh-CN" altLang="en-US" dirty="0"/>
          </a:p>
        </p:txBody>
      </p:sp>
      <p:sp>
        <p:nvSpPr>
          <p:cNvPr id="13" name="TextBox 12"/>
          <p:cNvSpPr txBox="1"/>
          <p:nvPr/>
        </p:nvSpPr>
        <p:spPr>
          <a:xfrm>
            <a:off x="6057299" y="4419600"/>
            <a:ext cx="3175613" cy="923330"/>
          </a:xfrm>
          <a:prstGeom prst="rect">
            <a:avLst/>
          </a:prstGeom>
          <a:noFill/>
        </p:spPr>
        <p:txBody>
          <a:bodyPr wrap="none" rtlCol="0">
            <a:spAutoFit/>
          </a:bodyPr>
          <a:lstStyle/>
          <a:p>
            <a:r>
              <a:rPr lang="en-US" altLang="zh-CN" dirty="0" smtClean="0"/>
              <a:t>Some information about your </a:t>
            </a:r>
          </a:p>
          <a:p>
            <a:r>
              <a:rPr lang="en-US" altLang="zh-CN" dirty="0" smtClean="0"/>
              <a:t>application, such as description </a:t>
            </a:r>
          </a:p>
          <a:p>
            <a:r>
              <a:rPr lang="en-US" altLang="zh-CN" dirty="0" smtClean="0"/>
              <a:t>and copyrights information</a:t>
            </a:r>
            <a:endParaRPr lang="zh-CN" altLang="en-US" dirty="0"/>
          </a:p>
        </p:txBody>
      </p:sp>
      <p:cxnSp>
        <p:nvCxnSpPr>
          <p:cNvPr id="18" name="Elbow Connector 17"/>
          <p:cNvCxnSpPr>
            <a:stCxn id="6" idx="3"/>
            <a:endCxn id="4" idx="1"/>
          </p:cNvCxnSpPr>
          <p:nvPr/>
        </p:nvCxnSpPr>
        <p:spPr>
          <a:xfrm flipV="1">
            <a:off x="3657600" y="1429435"/>
            <a:ext cx="2438400" cy="612823"/>
          </a:xfrm>
          <a:prstGeom prst="bentConnector3">
            <a:avLst/>
          </a:prstGeom>
          <a:ln w="476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Elbow Connector 21"/>
          <p:cNvCxnSpPr>
            <a:stCxn id="9" idx="3"/>
            <a:endCxn id="11" idx="1"/>
          </p:cNvCxnSpPr>
          <p:nvPr/>
        </p:nvCxnSpPr>
        <p:spPr>
          <a:xfrm>
            <a:off x="3618523" y="2499458"/>
            <a:ext cx="2577276" cy="107721"/>
          </a:xfrm>
          <a:prstGeom prst="bentConnector3">
            <a:avLst/>
          </a:prstGeom>
          <a:ln w="476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Elbow Connector 25"/>
          <p:cNvCxnSpPr>
            <a:stCxn id="7" idx="3"/>
            <a:endCxn id="12" idx="1"/>
          </p:cNvCxnSpPr>
          <p:nvPr/>
        </p:nvCxnSpPr>
        <p:spPr>
          <a:xfrm>
            <a:off x="5677877" y="2834543"/>
            <a:ext cx="428725" cy="967563"/>
          </a:xfrm>
          <a:prstGeom prst="bentConnector3">
            <a:avLst>
              <a:gd name="adj1" fmla="val 50000"/>
            </a:avLst>
          </a:prstGeom>
          <a:ln w="476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Elbow Connector 28"/>
          <p:cNvCxnSpPr>
            <a:stCxn id="8" idx="3"/>
            <a:endCxn id="13" idx="1"/>
          </p:cNvCxnSpPr>
          <p:nvPr/>
        </p:nvCxnSpPr>
        <p:spPr>
          <a:xfrm>
            <a:off x="5410200" y="4572000"/>
            <a:ext cx="647099" cy="309265"/>
          </a:xfrm>
          <a:prstGeom prst="bentConnector3">
            <a:avLst>
              <a:gd name="adj1" fmla="val 50000"/>
            </a:avLst>
          </a:prstGeom>
          <a:ln w="47625">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1845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Compiler options and Resources</a:t>
            </a:r>
            <a:endParaRPr lang="zh-CN" altLang="en-US" dirty="0"/>
          </a:p>
        </p:txBody>
      </p:sp>
      <p:grpSp>
        <p:nvGrpSpPr>
          <p:cNvPr id="4" name="Group 3"/>
          <p:cNvGrpSpPr/>
          <p:nvPr/>
        </p:nvGrpSpPr>
        <p:grpSpPr>
          <a:xfrm>
            <a:off x="31262" y="1266825"/>
            <a:ext cx="9004450" cy="4324350"/>
            <a:chOff x="31262" y="1143000"/>
            <a:chExt cx="9004450" cy="432435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62" y="1349980"/>
              <a:ext cx="5562600" cy="4086107"/>
            </a:xfrm>
            <a:prstGeom prst="rect">
              <a:avLst/>
            </a:prstGeom>
            <a:noFill/>
            <a:ln>
              <a:noFill/>
            </a:ln>
            <a:effectLst>
              <a:outerShdw blurRad="63500" sx="102000" sy="102000" algn="ctr" rotWithShape="0">
                <a:prstClr val="black">
                  <a:alpha val="15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2585" y="1143000"/>
              <a:ext cx="3303127" cy="4324350"/>
            </a:xfrm>
            <a:prstGeom prst="rect">
              <a:avLst/>
            </a:prstGeom>
            <a:noFill/>
            <a:ln>
              <a:noFill/>
            </a:ln>
            <a:effectLst>
              <a:outerShdw blurRad="63500" sx="102000" sy="102000" algn="ctr" rotWithShape="0">
                <a:prstClr val="black">
                  <a:alpha val="2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913422" y="1740877"/>
              <a:ext cx="4680439" cy="51581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6"/>
            <p:cNvSpPr/>
            <p:nvPr/>
          </p:nvSpPr>
          <p:spPr>
            <a:xfrm>
              <a:off x="990600" y="2913185"/>
              <a:ext cx="2286000" cy="51581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7"/>
            <p:cNvSpPr/>
            <p:nvPr/>
          </p:nvSpPr>
          <p:spPr>
            <a:xfrm>
              <a:off x="891930" y="5105400"/>
              <a:ext cx="1546470" cy="36195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Rectangle 8"/>
            <p:cNvSpPr/>
            <p:nvPr/>
          </p:nvSpPr>
          <p:spPr>
            <a:xfrm>
              <a:off x="7010400" y="1371472"/>
              <a:ext cx="1524000" cy="39089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TextBox 10"/>
          <p:cNvSpPr txBox="1"/>
          <p:nvPr/>
        </p:nvSpPr>
        <p:spPr>
          <a:xfrm>
            <a:off x="1447800" y="2416851"/>
            <a:ext cx="3790462" cy="369332"/>
          </a:xfrm>
          <a:prstGeom prst="rect">
            <a:avLst/>
          </a:prstGeom>
          <a:noFill/>
        </p:spPr>
        <p:txBody>
          <a:bodyPr wrap="square" rtlCol="0">
            <a:spAutoFit/>
          </a:bodyPr>
          <a:lstStyle/>
          <a:p>
            <a:r>
              <a:rPr lang="en-US" altLang="zh-CN" b="1" dirty="0" smtClean="0">
                <a:solidFill>
                  <a:srgbClr val="FF0000"/>
                </a:solidFill>
              </a:rPr>
              <a:t>Application compile output directory</a:t>
            </a:r>
            <a:endParaRPr lang="zh-CN" altLang="en-US" b="1" dirty="0">
              <a:solidFill>
                <a:srgbClr val="FF0000"/>
              </a:solidFill>
            </a:endParaRPr>
          </a:p>
        </p:txBody>
      </p:sp>
      <p:sp>
        <p:nvSpPr>
          <p:cNvPr id="12" name="TextBox 11"/>
          <p:cNvSpPr txBox="1"/>
          <p:nvPr/>
        </p:nvSpPr>
        <p:spPr>
          <a:xfrm>
            <a:off x="3343031" y="3141839"/>
            <a:ext cx="2799862" cy="369332"/>
          </a:xfrm>
          <a:prstGeom prst="rect">
            <a:avLst/>
          </a:prstGeom>
          <a:noFill/>
        </p:spPr>
        <p:txBody>
          <a:bodyPr wrap="square" rtlCol="0">
            <a:spAutoFit/>
          </a:bodyPr>
          <a:lstStyle/>
          <a:p>
            <a:r>
              <a:rPr lang="en-US" altLang="zh-CN" b="1" dirty="0" smtClean="0">
                <a:solidFill>
                  <a:srgbClr val="FF0000"/>
                </a:solidFill>
              </a:rPr>
              <a:t>CPU architecture support</a:t>
            </a:r>
            <a:endParaRPr lang="zh-CN" altLang="en-US" b="1" dirty="0">
              <a:solidFill>
                <a:srgbClr val="FF0000"/>
              </a:solidFill>
            </a:endParaRPr>
          </a:p>
        </p:txBody>
      </p:sp>
      <p:sp>
        <p:nvSpPr>
          <p:cNvPr id="13" name="TextBox 12"/>
          <p:cNvSpPr txBox="1"/>
          <p:nvPr/>
        </p:nvSpPr>
        <p:spPr>
          <a:xfrm>
            <a:off x="2514600" y="5184718"/>
            <a:ext cx="3886200" cy="369332"/>
          </a:xfrm>
          <a:prstGeom prst="rect">
            <a:avLst/>
          </a:prstGeom>
          <a:noFill/>
        </p:spPr>
        <p:txBody>
          <a:bodyPr wrap="square" rtlCol="0">
            <a:spAutoFit/>
          </a:bodyPr>
          <a:lstStyle/>
          <a:p>
            <a:r>
              <a:rPr lang="en-US" altLang="zh-CN" b="1" dirty="0" smtClean="0">
                <a:solidFill>
                  <a:srgbClr val="FF0000"/>
                </a:solidFill>
              </a:rPr>
              <a:t>Some debug and optimization options</a:t>
            </a:r>
            <a:endParaRPr lang="zh-CN" altLang="en-US" b="1" dirty="0">
              <a:solidFill>
                <a:srgbClr val="FF0000"/>
              </a:solidFill>
            </a:endParaRPr>
          </a:p>
        </p:txBody>
      </p:sp>
      <p:sp>
        <p:nvSpPr>
          <p:cNvPr id="14" name="TextBox 13"/>
          <p:cNvSpPr txBox="1"/>
          <p:nvPr/>
        </p:nvSpPr>
        <p:spPr>
          <a:xfrm>
            <a:off x="6367585" y="1937943"/>
            <a:ext cx="2799862" cy="369332"/>
          </a:xfrm>
          <a:prstGeom prst="rect">
            <a:avLst/>
          </a:prstGeom>
          <a:noFill/>
        </p:spPr>
        <p:txBody>
          <a:bodyPr wrap="square" rtlCol="0">
            <a:spAutoFit/>
          </a:bodyPr>
          <a:lstStyle/>
          <a:p>
            <a:r>
              <a:rPr lang="en-US" altLang="zh-CN" b="1" dirty="0" smtClean="0">
                <a:solidFill>
                  <a:srgbClr val="FF0000"/>
                </a:solidFill>
              </a:rPr>
              <a:t>Add resource data from file</a:t>
            </a:r>
            <a:endParaRPr lang="zh-CN" altLang="en-US" b="1" dirty="0">
              <a:solidFill>
                <a:srgbClr val="FF0000"/>
              </a:solidFill>
            </a:endParaRPr>
          </a:p>
        </p:txBody>
      </p:sp>
    </p:spTree>
    <p:extLst>
      <p:ext uri="{BB962C8B-B14F-4D97-AF65-F5344CB8AC3E}">
        <p14:creationId xmlns:p14="http://schemas.microsoft.com/office/powerpoint/2010/main" val="946111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Make Reference</a:t>
            </a:r>
            <a:endParaRPr lang="zh-CN" altLang="en-US" dirty="0"/>
          </a:p>
        </p:txBody>
      </p:sp>
      <p:sp>
        <p:nvSpPr>
          <p:cNvPr id="3" name="Content Placeholder 2"/>
          <p:cNvSpPr>
            <a:spLocks noGrp="1"/>
          </p:cNvSpPr>
          <p:nvPr>
            <p:ph idx="1"/>
          </p:nvPr>
        </p:nvSpPr>
        <p:spPr>
          <a:xfrm>
            <a:off x="251520" y="1166018"/>
            <a:ext cx="8712968" cy="5463382"/>
          </a:xfrm>
        </p:spPr>
        <p:txBody>
          <a:bodyPr>
            <a:noAutofit/>
          </a:bodyPr>
          <a:lstStyle/>
          <a:p>
            <a:r>
              <a:rPr lang="en-US" altLang="zh-CN" sz="2800" dirty="0" smtClean="0"/>
              <a:t>The “</a:t>
            </a:r>
            <a:r>
              <a:rPr lang="en-US" altLang="zh-CN" sz="2800" b="1" dirty="0" smtClean="0">
                <a:solidFill>
                  <a:srgbClr val="FF0000"/>
                </a:solidFill>
              </a:rPr>
              <a:t>Reference</a:t>
            </a:r>
            <a:r>
              <a:rPr lang="en-US" altLang="zh-CN" sz="2800" dirty="0" smtClean="0"/>
              <a:t>” can be synonymous as the concept of “</a:t>
            </a:r>
            <a:r>
              <a:rPr lang="en-US" altLang="zh-CN" sz="2800" b="1" dirty="0" smtClean="0">
                <a:solidFill>
                  <a:srgbClr val="FF0000"/>
                </a:solidFill>
              </a:rPr>
              <a:t>Cite</a:t>
            </a:r>
            <a:r>
              <a:rPr lang="en-US" altLang="zh-CN" sz="2800" dirty="0" smtClean="0"/>
              <a:t>” in your scientific article writing. </a:t>
            </a:r>
            <a:r>
              <a:rPr lang="en-US" altLang="zh-CN" sz="2800" b="1" dirty="0" smtClean="0"/>
              <a:t>Which means other people have already finish a solution for a problem, then you can using others job to save your time</a:t>
            </a:r>
            <a:r>
              <a:rPr lang="en-US" altLang="zh-CN" sz="2800" dirty="0" smtClean="0"/>
              <a:t>. </a:t>
            </a:r>
          </a:p>
          <a:p>
            <a:endParaRPr lang="en-US" altLang="zh-CN" sz="2800" dirty="0"/>
          </a:p>
          <a:p>
            <a:r>
              <a:rPr lang="en-US" altLang="zh-CN" sz="2800" dirty="0" smtClean="0"/>
              <a:t>You can Reference to the</a:t>
            </a:r>
          </a:p>
          <a:p>
            <a:endParaRPr lang="en-US" altLang="zh-CN" sz="2800" dirty="0" smtClean="0"/>
          </a:p>
          <a:p>
            <a:r>
              <a:rPr lang="en-US" altLang="zh-CN" sz="2400" dirty="0" smtClean="0"/>
              <a:t>1. Your own code(The other project in you solution)</a:t>
            </a:r>
          </a:p>
          <a:p>
            <a:r>
              <a:rPr lang="en-US" altLang="zh-CN" sz="2400" dirty="0" smtClean="0"/>
              <a:t>2. Others program(*.exe;*.dll;*.lib)</a:t>
            </a:r>
          </a:p>
          <a:p>
            <a:r>
              <a:rPr lang="en-US" altLang="zh-CN" sz="2400" dirty="0" smtClean="0"/>
              <a:t>3. Web Services(Such as NCBI have a web API for VisualBasic to query a GenBank/fasta sequence)</a:t>
            </a:r>
            <a:endParaRPr lang="zh-CN" altLang="en-US" sz="2400" dirty="0"/>
          </a:p>
        </p:txBody>
      </p:sp>
    </p:spTree>
    <p:extLst>
      <p:ext uri="{BB962C8B-B14F-4D97-AF65-F5344CB8AC3E}">
        <p14:creationId xmlns:p14="http://schemas.microsoft.com/office/powerpoint/2010/main" val="10736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Adding a Reference</a:t>
            </a:r>
            <a:endParaRPr lang="zh-CN" altLang="en-US" dirty="0"/>
          </a:p>
        </p:txBody>
      </p:sp>
      <p:sp>
        <p:nvSpPr>
          <p:cNvPr id="3" name="Content Placeholder 2"/>
          <p:cNvSpPr>
            <a:spLocks noGrp="1"/>
          </p:cNvSpPr>
          <p:nvPr>
            <p:ph idx="1"/>
          </p:nvPr>
        </p:nvSpPr>
        <p:spPr/>
        <p:txBody>
          <a:bodyPr/>
          <a:lstStyle/>
          <a:p>
            <a:endParaRPr lang="zh-CN" alt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094" y="1066800"/>
            <a:ext cx="8863812" cy="5678149"/>
          </a:xfrm>
          <a:prstGeom prst="rect">
            <a:avLst/>
          </a:prstGeom>
          <a:noFill/>
          <a:ln>
            <a:noFill/>
          </a:ln>
          <a:effectLst>
            <a:outerShdw blurRad="63500" sx="102000" sy="102000" algn="ctr" rotWithShape="0">
              <a:prstClr val="black">
                <a:alpha val="17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6477000" y="2209800"/>
            <a:ext cx="1981200" cy="6096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6"/>
          <p:cNvSpPr/>
          <p:nvPr/>
        </p:nvSpPr>
        <p:spPr>
          <a:xfrm>
            <a:off x="445477" y="2256692"/>
            <a:ext cx="990600" cy="51581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7"/>
          <p:cNvSpPr/>
          <p:nvPr/>
        </p:nvSpPr>
        <p:spPr>
          <a:xfrm>
            <a:off x="4267200" y="3810000"/>
            <a:ext cx="914400" cy="3810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Rectangle 8"/>
          <p:cNvSpPr/>
          <p:nvPr/>
        </p:nvSpPr>
        <p:spPr>
          <a:xfrm>
            <a:off x="2133600" y="4191000"/>
            <a:ext cx="1447800" cy="12192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Rectangle 9"/>
          <p:cNvSpPr/>
          <p:nvPr/>
        </p:nvSpPr>
        <p:spPr>
          <a:xfrm>
            <a:off x="6172200" y="6287749"/>
            <a:ext cx="1371600" cy="4572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Straight Arrow Connector 10"/>
          <p:cNvCxnSpPr>
            <a:stCxn id="6" idx="1"/>
            <a:endCxn id="7" idx="3"/>
          </p:cNvCxnSpPr>
          <p:nvPr/>
        </p:nvCxnSpPr>
        <p:spPr>
          <a:xfrm flipH="1">
            <a:off x="1436077" y="2514600"/>
            <a:ext cx="5040923" cy="0"/>
          </a:xfrm>
          <a:prstGeom prst="straightConnector1">
            <a:avLst/>
          </a:prstGeom>
          <a:ln w="47625">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7" idx="2"/>
            <a:endCxn id="8" idx="0"/>
          </p:cNvCxnSpPr>
          <p:nvPr/>
        </p:nvCxnSpPr>
        <p:spPr>
          <a:xfrm>
            <a:off x="940777" y="2772507"/>
            <a:ext cx="3783623" cy="1037493"/>
          </a:xfrm>
          <a:prstGeom prst="straightConnector1">
            <a:avLst/>
          </a:prstGeom>
          <a:ln w="47625">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8" idx="1"/>
            <a:endCxn id="9" idx="0"/>
          </p:cNvCxnSpPr>
          <p:nvPr/>
        </p:nvCxnSpPr>
        <p:spPr>
          <a:xfrm flipH="1">
            <a:off x="2857500" y="4000500"/>
            <a:ext cx="1409700" cy="190500"/>
          </a:xfrm>
          <a:prstGeom prst="straightConnector1">
            <a:avLst/>
          </a:prstGeom>
          <a:ln w="47625">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9" idx="3"/>
            <a:endCxn id="10" idx="0"/>
          </p:cNvCxnSpPr>
          <p:nvPr/>
        </p:nvCxnSpPr>
        <p:spPr>
          <a:xfrm>
            <a:off x="3581400" y="4800600"/>
            <a:ext cx="3276600" cy="1487149"/>
          </a:xfrm>
          <a:prstGeom prst="straightConnector1">
            <a:avLst/>
          </a:prstGeom>
          <a:ln w="47625">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298897" y="5475948"/>
            <a:ext cx="2526906" cy="1292662"/>
          </a:xfrm>
          <a:prstGeom prst="rect">
            <a:avLst/>
          </a:prstGeom>
          <a:noFill/>
        </p:spPr>
        <p:txBody>
          <a:bodyPr wrap="square" rtlCol="0">
            <a:spAutoFit/>
          </a:bodyPr>
          <a:lstStyle/>
          <a:p>
            <a:r>
              <a:rPr lang="en-US" altLang="zh-CN" b="1" dirty="0" smtClean="0">
                <a:solidFill>
                  <a:srgbClr val="FF0000"/>
                </a:solidFill>
              </a:rPr>
              <a:t>2. Select reference type</a:t>
            </a:r>
          </a:p>
          <a:p>
            <a:endParaRPr lang="en-US" altLang="zh-CN" b="1" dirty="0" smtClean="0">
              <a:solidFill>
                <a:srgbClr val="FF0000"/>
              </a:solidFill>
            </a:endParaRPr>
          </a:p>
          <a:p>
            <a:r>
              <a:rPr lang="en-US" altLang="zh-CN" sz="1400" b="1" dirty="0" smtClean="0">
                <a:solidFill>
                  <a:srgbClr val="FF0000"/>
                </a:solidFill>
              </a:rPr>
              <a:t>Assemblies: .NET Framework</a:t>
            </a:r>
          </a:p>
          <a:p>
            <a:r>
              <a:rPr lang="en-US" altLang="zh-CN" sz="1400" b="1" dirty="0" smtClean="0">
                <a:solidFill>
                  <a:srgbClr val="FF0000"/>
                </a:solidFill>
              </a:rPr>
              <a:t>Solution: Your Own Code</a:t>
            </a:r>
          </a:p>
          <a:p>
            <a:r>
              <a:rPr lang="en-US" altLang="zh-CN" sz="1400" b="1" dirty="0" smtClean="0">
                <a:solidFill>
                  <a:srgbClr val="FF0000"/>
                </a:solidFill>
              </a:rPr>
              <a:t>Browse: Other people’s job</a:t>
            </a:r>
            <a:endParaRPr lang="zh-CN" altLang="en-US" sz="1400" b="1" dirty="0">
              <a:solidFill>
                <a:srgbClr val="FF0000"/>
              </a:solidFill>
            </a:endParaRPr>
          </a:p>
        </p:txBody>
      </p:sp>
      <p:sp>
        <p:nvSpPr>
          <p:cNvPr id="30" name="TextBox 29"/>
          <p:cNvSpPr txBox="1"/>
          <p:nvPr/>
        </p:nvSpPr>
        <p:spPr>
          <a:xfrm>
            <a:off x="6308969" y="2772507"/>
            <a:ext cx="2799862" cy="369332"/>
          </a:xfrm>
          <a:prstGeom prst="rect">
            <a:avLst/>
          </a:prstGeom>
          <a:noFill/>
        </p:spPr>
        <p:txBody>
          <a:bodyPr wrap="square" rtlCol="0">
            <a:spAutoFit/>
          </a:bodyPr>
          <a:lstStyle/>
          <a:p>
            <a:r>
              <a:rPr lang="en-US" altLang="zh-CN" b="1" dirty="0" smtClean="0">
                <a:solidFill>
                  <a:srgbClr val="FF0000"/>
                </a:solidFill>
              </a:rPr>
              <a:t>1. Open project property</a:t>
            </a:r>
            <a:endParaRPr lang="zh-CN" altLang="en-US" b="1" dirty="0">
              <a:solidFill>
                <a:srgbClr val="FF0000"/>
              </a:solidFill>
            </a:endParaRPr>
          </a:p>
        </p:txBody>
      </p:sp>
    </p:spTree>
    <p:extLst>
      <p:ext uri="{BB962C8B-B14F-4D97-AF65-F5344CB8AC3E}">
        <p14:creationId xmlns:p14="http://schemas.microsoft.com/office/powerpoint/2010/main" val="1291449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zh-CN" altLang="en-US"/>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609600"/>
            <a:ext cx="5996410" cy="4816230"/>
          </a:xfrm>
          <a:prstGeom prst="rect">
            <a:avLst/>
          </a:prstGeom>
          <a:noFill/>
          <a:ln>
            <a:noFill/>
          </a:ln>
          <a:effectLst>
            <a:outerShdw blurRad="63500" sx="102000" sy="102000" algn="ctr" rotWithShape="0">
              <a:prstClr val="black">
                <a:alpha val="16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062" y="914399"/>
            <a:ext cx="2517465" cy="3000375"/>
          </a:xfrm>
          <a:prstGeom prst="rect">
            <a:avLst/>
          </a:prstGeom>
          <a:noFill/>
          <a:ln>
            <a:noFill/>
          </a:ln>
          <a:effectLst>
            <a:outerShdw blurRad="63500" sx="102000" sy="102000" algn="ctr" rotWithShape="0">
              <a:prstClr val="black">
                <a:alpha val="13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ight Arrow 3"/>
          <p:cNvSpPr/>
          <p:nvPr/>
        </p:nvSpPr>
        <p:spPr>
          <a:xfrm>
            <a:off x="2334259" y="2097879"/>
            <a:ext cx="713741" cy="633414"/>
          </a:xfrm>
          <a:prstGeom prst="rightArrow">
            <a:avLst/>
          </a:prstGeom>
          <a:solidFill>
            <a:schemeClr val="accent5">
              <a:lumMod val="7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49750" y="5562600"/>
            <a:ext cx="7793672" cy="1200329"/>
          </a:xfrm>
          <a:prstGeom prst="rect">
            <a:avLst/>
          </a:prstGeom>
          <a:noFill/>
        </p:spPr>
        <p:txBody>
          <a:bodyPr wrap="none" rtlCol="0">
            <a:spAutoFit/>
          </a:bodyPr>
          <a:lstStyle/>
          <a:p>
            <a:r>
              <a:rPr lang="en-US" altLang="zh-CN" dirty="0" smtClean="0"/>
              <a:t>When you have success add a reference to your project, the object and function </a:t>
            </a:r>
          </a:p>
          <a:p>
            <a:r>
              <a:rPr lang="en-US" altLang="zh-CN" dirty="0" smtClean="0"/>
              <a:t>definition in your reference should appears in the Object Browser, and when you </a:t>
            </a:r>
          </a:p>
          <a:p>
            <a:r>
              <a:rPr lang="en-US" altLang="zh-CN" dirty="0" smtClean="0"/>
              <a:t>don’t know how to do in the programming, then you can trying to using the </a:t>
            </a:r>
          </a:p>
          <a:p>
            <a:r>
              <a:rPr lang="en-US" altLang="zh-CN" dirty="0" smtClean="0"/>
              <a:t>object browser to get some tips.</a:t>
            </a:r>
            <a:endParaRPr lang="zh-CN" altLang="en-US" dirty="0"/>
          </a:p>
        </p:txBody>
      </p:sp>
    </p:spTree>
    <p:extLst>
      <p:ext uri="{BB962C8B-B14F-4D97-AF65-F5344CB8AC3E}">
        <p14:creationId xmlns:p14="http://schemas.microsoft.com/office/powerpoint/2010/main" val="4215675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BFBFB"/>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534</TotalTime>
  <Words>2199</Words>
  <Application>Microsoft Office PowerPoint</Application>
  <PresentationFormat>On-screen Show (4:3)</PresentationFormat>
  <Paragraphs>380</Paragraphs>
  <Slides>38</Slides>
  <Notes>0</Notes>
  <HiddenSlides>0</HiddenSlides>
  <MMClips>0</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1_Office Theme</vt:lpstr>
      <vt:lpstr>VisualBasic Programming</vt:lpstr>
      <vt:lpstr>Introduction to Visual Studio</vt:lpstr>
      <vt:lpstr>Create VS Solution</vt:lpstr>
      <vt:lpstr>Edit the application property</vt:lpstr>
      <vt:lpstr>Basic application information</vt:lpstr>
      <vt:lpstr>Compiler options and Resources</vt:lpstr>
      <vt:lpstr>Make Reference</vt:lpstr>
      <vt:lpstr>Adding a Reference</vt:lpstr>
      <vt:lpstr>PowerPoint Presentation</vt:lpstr>
      <vt:lpstr>PowerPoint Presentation</vt:lpstr>
      <vt:lpstr>Get help about VB programming</vt:lpstr>
      <vt:lpstr>Start coding</vt:lpstr>
      <vt:lpstr>Basic data type</vt:lpstr>
      <vt:lpstr>Syntax in VisualBasic</vt:lpstr>
      <vt:lpstr>Condition test structure</vt:lpstr>
      <vt:lpstr>For loop structure</vt:lpstr>
      <vt:lpstr>Do loop structure</vt:lpstr>
      <vt:lpstr>LINQ Expression</vt:lpstr>
      <vt:lpstr>Create Array</vt:lpstr>
      <vt:lpstr>Using List</vt:lpstr>
      <vt:lpstr>Example Code</vt:lpstr>
      <vt:lpstr>Basic function</vt:lpstr>
      <vt:lpstr>Text File Read/Write</vt:lpstr>
      <vt:lpstr>Text file reading</vt:lpstr>
      <vt:lpstr>Text file reading</vt:lpstr>
      <vt:lpstr>Text file writing</vt:lpstr>
      <vt:lpstr>Text file writing</vt:lpstr>
      <vt:lpstr>String operations</vt:lpstr>
      <vt:lpstr>PowerPoint Presentation</vt:lpstr>
      <vt:lpstr>Code Example</vt:lpstr>
      <vt:lpstr>Regular Expression</vt:lpstr>
      <vt:lpstr>PowerPoint Presentation</vt:lpstr>
      <vt:lpstr>Frequently used regular expression</vt:lpstr>
      <vt:lpstr>Program Debug</vt:lpstr>
      <vt:lpstr>PowerPoint Presentation</vt:lpstr>
      <vt:lpstr>Break Point</vt:lpstr>
      <vt:lpstr>Debug key shortcuts</vt:lpstr>
      <vt:lpstr>The End</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工作组</dc:creator>
  <cp:lastModifiedBy>谢桂纲</cp:lastModifiedBy>
  <cp:revision>164</cp:revision>
  <dcterms:created xsi:type="dcterms:W3CDTF">2006-08-16T00:00:00Z</dcterms:created>
  <dcterms:modified xsi:type="dcterms:W3CDTF">2015-02-09T22:01:51Z</dcterms:modified>
</cp:coreProperties>
</file>