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2"/>
  </p:sldMasterIdLst>
  <p:notesMasterIdLst>
    <p:notesMasterId r:id="rId20"/>
  </p:notesMasterIdLst>
  <p:sldIdLst>
    <p:sldId id="256" r:id="rId3"/>
    <p:sldId id="257" r:id="rId4"/>
    <p:sldId id="280" r:id="rId5"/>
    <p:sldId id="281" r:id="rId6"/>
    <p:sldId id="282" r:id="rId7"/>
    <p:sldId id="271" r:id="rId8"/>
    <p:sldId id="283" r:id="rId9"/>
    <p:sldId id="284" r:id="rId10"/>
    <p:sldId id="273" r:id="rId11"/>
    <p:sldId id="274" r:id="rId12"/>
    <p:sldId id="275" r:id="rId13"/>
    <p:sldId id="272" r:id="rId14"/>
    <p:sldId id="276" r:id="rId15"/>
    <p:sldId id="277" r:id="rId16"/>
    <p:sldId id="278" r:id="rId17"/>
    <p:sldId id="279" r:id="rId18"/>
    <p:sldId id="27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07/7/12/main">
          <a:srgbClr xmlns:mc="http://schemas.openxmlformats.org/markup-compatibility/2006" xmlns:a14="http://schemas.microsoft.com/office/drawing/2007/7/7/main" val="FF0000" mc:Ignorable=""/>
        </p14:laserClr>
      </p:ext>
      <p:ext uri="{2FDB2607-1784-4EEB-B798-7EB5836EED8A}">
        <p14:showMediaCtrls xmlns:p14="http://schemas.microsoft.com/office/powerpoint/2007/7/12/main" val="1"/>
      </p:ext>
    </p:extLst>
  </p:showPr>
  <p:extLst>
    <p:ext uri="{E76CE94A-603C-4142-B9EB-6D1370010A27}">
      <p14:discardImageEditData xmlns:p14="http://schemas.microsoft.com/office/powerpoint/2007/7/12/main" val="0"/>
    </p:ext>
    <p:ext uri="{D31A062A-798A-4329-ABDD-BBA856620510}">
      <p14:defaultImageDpi xmlns:p14="http://schemas.microsoft.com/office/powerpoint/2007/7/12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481" autoAdjust="0"/>
    <p:restoredTop sz="80692" autoAdjust="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86E8D-7F30-461B-9540-707B7F1BA209}" type="datetimeFigureOut">
              <a:rPr lang="en-US" smtClean="0"/>
              <a:t>6/19/2010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3C3F62-3658-4450-8B62-713375706F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4042956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3C3F62-3658-4450-8B62-713375706FE8}" type="slidenum">
              <a:rPr lang="en-US" smtClean="0"/>
              <a:t>2</a:t>
            </a:fld>
            <a:endParaRPr lang="en-US"/>
          </a:p>
        </p:txBody>
      </p:sp>
    </p:spTree>
    <p:extLst/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3C3F62-3658-4450-8B62-713375706FE8}" type="slidenum">
              <a:rPr lang="en-US" smtClean="0"/>
              <a:t>7</a:t>
            </a:fld>
            <a:endParaRPr lang="en-US"/>
          </a:p>
        </p:txBody>
      </p:sp>
    </p:spTree>
    <p:extLst/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xmlns:mc="http://schemas.openxmlformats.org/markup-compatibility/2006" xmlns:a14="http://schemas.microsoft.com/office/drawing/2007/7/7/main" val="000000" mc:Ignorable="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visualstudiogallery.com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msdn.microsoft.com/en-us/library/eehb4faa(VS.100).asp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Write </a:t>
            </a:r>
            <a:r>
              <a:rPr lang="en-US" dirty="0" smtClean="0"/>
              <a:t>Templates for </a:t>
            </a:r>
            <a:br>
              <a:rPr lang="en-US" dirty="0" smtClean="0"/>
            </a:br>
            <a:r>
              <a:rPr lang="en-US" dirty="0" smtClean="0"/>
              <a:t>Visual </a:t>
            </a:r>
            <a:r>
              <a:rPr lang="en-US" dirty="0"/>
              <a:t>Studio </a:t>
            </a:r>
            <a:r>
              <a:rPr lang="en-US" dirty="0" smtClean="0"/>
              <a:t>2010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Demo: Creating and Using an Item Template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/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Demo: Creating and Using a project Template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/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Templates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dirty="0" smtClean="0"/>
              <a:t>Copy the zip to the right folder</a:t>
            </a:r>
          </a:p>
          <a:p>
            <a:pPr marL="0" indent="0">
              <a:buNone/>
            </a:pPr>
            <a:r>
              <a:rPr lang="en-US" sz="2400" dirty="0" smtClean="0"/>
              <a:t>C</a:t>
            </a:r>
            <a:r>
              <a:rPr lang="en-US" sz="2400" dirty="0"/>
              <a:t>:\Users\you\Documents\Visual Studio </a:t>
            </a:r>
            <a:r>
              <a:rPr lang="en-US" sz="2400" dirty="0" smtClean="0"/>
              <a:t>2010\Templates</a:t>
            </a:r>
          </a:p>
          <a:p>
            <a:r>
              <a:rPr lang="en-US" dirty="0" smtClean="0"/>
              <a:t>Use subfolders to create categories</a:t>
            </a:r>
          </a:p>
          <a:p>
            <a:pPr marL="0" indent="0">
              <a:buNone/>
            </a:pPr>
            <a:endParaRPr lang="en-US" sz="2800" dirty="0" smtClean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Lucida Console" pitchFamily="49" charset="0"/>
              </a:rPr>
              <a:t>&lt;</a:t>
            </a:r>
            <a:r>
              <a:rPr lang="en-US" sz="2800" dirty="0" err="1">
                <a:latin typeface="Lucida Console" pitchFamily="49" charset="0"/>
              </a:rPr>
              <a:t>NumberOfParentCategoriesToRollUp</a:t>
            </a:r>
            <a:r>
              <a:rPr lang="en-US" sz="2800" dirty="0" smtClean="0">
                <a:latin typeface="Lucida Console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2800" dirty="0" smtClean="0">
                <a:latin typeface="Lucida Console" pitchFamily="49" charset="0"/>
              </a:rPr>
              <a:t>1</a:t>
            </a:r>
          </a:p>
          <a:p>
            <a:pPr marL="0" indent="0">
              <a:buNone/>
            </a:pPr>
            <a:r>
              <a:rPr lang="en-US" sz="2800" dirty="0" smtClean="0">
                <a:latin typeface="Lucida Console" pitchFamily="49" charset="0"/>
              </a:rPr>
              <a:t>&lt;/</a:t>
            </a:r>
            <a:r>
              <a:rPr lang="en-US" sz="2800" dirty="0" err="1">
                <a:latin typeface="Lucida Console" pitchFamily="49" charset="0"/>
              </a:rPr>
              <a:t>NumberOfParentCategoriesToRollUp</a:t>
            </a:r>
            <a:r>
              <a:rPr lang="en-US" sz="2800" dirty="0">
                <a:latin typeface="Lucida Console" pitchFamily="49" charset="0"/>
              </a:rPr>
              <a:t>&gt;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/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Sharing </a:t>
            </a:r>
            <a:r>
              <a:rPr lang="en-US" dirty="0" smtClean="0"/>
              <a:t>Templates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Could send someone the zip and tell them where to put it</a:t>
            </a:r>
          </a:p>
          <a:p>
            <a:r>
              <a:rPr lang="en-US" dirty="0" smtClean="0"/>
              <a:t>They have to put it in the right folder</a:t>
            </a:r>
          </a:p>
          <a:p>
            <a:pPr lvl="1"/>
            <a:r>
              <a:rPr lang="en-US" dirty="0" smtClean="0"/>
              <a:t>Hard to support/debug</a:t>
            </a:r>
          </a:p>
          <a:p>
            <a:pPr lvl="1"/>
            <a:r>
              <a:rPr lang="en-US" dirty="0" smtClean="0"/>
              <a:t>What if the install is not typical?</a:t>
            </a:r>
          </a:p>
          <a:p>
            <a:r>
              <a:rPr lang="en-US" dirty="0" smtClean="0"/>
              <a:t>Better: VSIX format</a:t>
            </a:r>
          </a:p>
          <a:p>
            <a:pPr lvl="1"/>
            <a:r>
              <a:rPr lang="en-US" dirty="0" smtClean="0"/>
              <a:t>Add the zip as the only payload</a:t>
            </a:r>
          </a:p>
        </p:txBody>
      </p:sp>
    </p:spTree>
    <p:extLst/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VSIX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renamed Zip file</a:t>
            </a:r>
          </a:p>
          <a:p>
            <a:r>
              <a:rPr lang="en-US" dirty="0" smtClean="0"/>
              <a:t>Contains everything your extension needs</a:t>
            </a:r>
          </a:p>
          <a:p>
            <a:pPr lvl="1"/>
            <a:r>
              <a:rPr lang="en-US" dirty="0" smtClean="0"/>
              <a:t>Assemblies, icons, resources</a:t>
            </a:r>
          </a:p>
          <a:p>
            <a:r>
              <a:rPr lang="en-US" dirty="0" smtClean="0"/>
              <a:t>Visual Studio knows what to do when you double click one</a:t>
            </a:r>
          </a:p>
          <a:p>
            <a:r>
              <a:rPr lang="en-US" dirty="0" smtClean="0"/>
              <a:t>The unit of deployment for extensions, including templates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Studio Gallery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</a:t>
            </a:r>
            <a:r>
              <a:rPr lang="en-US" smtClean="0">
                <a:hlinkClick r:id="rId2"/>
              </a:rPr>
              <a:t>://www.visualstudiogallery.com</a:t>
            </a:r>
            <a:endParaRPr lang="en-US" dirty="0" smtClean="0"/>
          </a:p>
          <a:p>
            <a:r>
              <a:rPr lang="en-US" dirty="0" smtClean="0"/>
              <a:t>Get free extensions</a:t>
            </a:r>
          </a:p>
          <a:p>
            <a:r>
              <a:rPr lang="en-US" dirty="0" smtClean="0"/>
              <a:t>Free trials of paid extensions</a:t>
            </a:r>
          </a:p>
          <a:p>
            <a:r>
              <a:rPr lang="en-US" dirty="0" smtClean="0"/>
              <a:t>Publish your own extensions</a:t>
            </a:r>
          </a:p>
          <a:p>
            <a:r>
              <a:rPr lang="en-US" dirty="0" smtClean="0"/>
              <a:t>Consume extensions from within Visual Studio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Demo: Deploying a project Template in a VSIX file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/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to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dirty="0" smtClean="0"/>
              <a:t>Watch what you do at the start of each project</a:t>
            </a:r>
          </a:p>
          <a:p>
            <a:r>
              <a:rPr lang="en-US" dirty="0" smtClean="0"/>
              <a:t>What templates (item, project) are missing?</a:t>
            </a:r>
          </a:p>
          <a:p>
            <a:r>
              <a:rPr lang="en-US" dirty="0" smtClean="0"/>
              <a:t>Check the gallery for helpful templates to use</a:t>
            </a:r>
          </a:p>
          <a:p>
            <a:r>
              <a:rPr lang="en-US" dirty="0" smtClean="0"/>
              <a:t>Write some!</a:t>
            </a:r>
          </a:p>
          <a:p>
            <a:r>
              <a:rPr lang="en-US" dirty="0" smtClean="0"/>
              <a:t>Share some!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What is a template?</a:t>
            </a:r>
          </a:p>
          <a:p>
            <a:r>
              <a:rPr lang="en-US" sz="4000" dirty="0" smtClean="0"/>
              <a:t>Creating an Item Template</a:t>
            </a:r>
            <a:endParaRPr lang="en-US" sz="4000" dirty="0"/>
          </a:p>
          <a:p>
            <a:r>
              <a:rPr lang="en-US" sz="4000" dirty="0"/>
              <a:t>Creating </a:t>
            </a:r>
            <a:r>
              <a:rPr lang="en-US" sz="4000" dirty="0" smtClean="0"/>
              <a:t>a Project Template</a:t>
            </a:r>
          </a:p>
          <a:p>
            <a:r>
              <a:rPr lang="en-US" sz="4000" dirty="0" smtClean="0"/>
              <a:t>Testing and deploying templates</a:t>
            </a:r>
          </a:p>
        </p:txBody>
      </p:sp>
    </p:spTree>
    <p:extLst/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Templates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/>
          </a:blip>
          <a:stretch>
            <a:fillRect/>
          </a:stretch>
        </p:blipFill>
        <p:spPr bwMode="auto">
          <a:xfrm>
            <a:off x="886493" y="1600200"/>
            <a:ext cx="6609013" cy="4525963"/>
          </a:xfrm>
          <a:prstGeom prst="rect">
            <a:avLst/>
          </a:prstGeom>
          <a:extLst/>
        </p:spPr>
      </p:pic>
    </p:spTree>
    <p:extLst/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Item Templates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/>
          </a:blip>
          <a:stretch>
            <a:fillRect/>
          </a:stretch>
        </p:blipFill>
        <p:spPr bwMode="auto">
          <a:xfrm>
            <a:off x="656202" y="1600200"/>
            <a:ext cx="7069596" cy="4525963"/>
          </a:xfrm>
          <a:prstGeom prst="rect">
            <a:avLst/>
          </a:prstGeom>
          <a:extLst/>
        </p:spPr>
      </p:pic>
    </p:spTree>
    <p:extLst/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Built in Templates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Organized by code language and locale</a:t>
            </a:r>
          </a:p>
          <a:p>
            <a:pPr lvl="1"/>
            <a:r>
              <a:rPr lang="en-US" dirty="0" smtClean="0"/>
              <a:t>C#, 1033: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304800" y="2819400"/>
            <a:ext cx="8550000" cy="2895600"/>
          </a:xfrm>
          <a:prstGeom prst="rect">
            <a:avLst/>
          </a:prstGeom>
          <a:extLst/>
        </p:spPr>
      </p:pic>
    </p:spTree>
    <p:extLst/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template?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Zip of files</a:t>
            </a:r>
          </a:p>
          <a:p>
            <a:r>
              <a:rPr lang="en-US" dirty="0" smtClean="0"/>
              <a:t>Manifest</a:t>
            </a:r>
          </a:p>
          <a:p>
            <a:pPr lvl="1"/>
            <a:r>
              <a:rPr lang="en-US" dirty="0" smtClean="0"/>
              <a:t>Includes extra references for item templates</a:t>
            </a:r>
          </a:p>
          <a:p>
            <a:r>
              <a:rPr lang="en-US" dirty="0" smtClean="0"/>
              <a:t>Files to be copied to your project</a:t>
            </a:r>
          </a:p>
          <a:p>
            <a:pPr lvl="1"/>
            <a:r>
              <a:rPr lang="en-US" dirty="0" smtClean="0"/>
              <a:t>Code (with parameter substitutions)</a:t>
            </a:r>
          </a:p>
          <a:p>
            <a:pPr lvl="1"/>
            <a:r>
              <a:rPr lang="en-US" dirty="0" smtClean="0"/>
              <a:t>Project file (for project templates)</a:t>
            </a:r>
          </a:p>
          <a:p>
            <a:pPr lvl="1"/>
            <a:r>
              <a:rPr lang="en-US" dirty="0" smtClean="0"/>
              <a:t>Resources</a:t>
            </a:r>
          </a:p>
          <a:p>
            <a:pPr lvl="1"/>
            <a:r>
              <a:rPr lang="en-US" dirty="0" err="1" smtClean="0"/>
              <a:t>etc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/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Example: About Box 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/>
          </a:blip>
          <a:stretch>
            <a:fillRect/>
          </a:stretch>
        </p:blipFill>
        <p:spPr bwMode="auto">
          <a:xfrm>
            <a:off x="3133725" y="2986881"/>
            <a:ext cx="2114550" cy="1752600"/>
          </a:xfrm>
          <a:prstGeom prst="rect">
            <a:avLst/>
          </a:prstGeom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381000" y="1447800"/>
            <a:ext cx="7286625" cy="5229225"/>
          </a:xfrm>
          <a:prstGeom prst="rect">
            <a:avLst/>
          </a:prstGeom>
          <a:extLst/>
        </p:spPr>
      </p:pic>
    </p:spTree>
    <p:extLst/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for About Box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using System;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using </a:t>
            </a:r>
            <a:r>
              <a:rPr lang="en-US" sz="1200" dirty="0" err="1">
                <a:latin typeface="Lucida Console" pitchFamily="49" charset="0"/>
              </a:rPr>
              <a:t>System.Collections.Generic</a:t>
            </a:r>
            <a:r>
              <a:rPr lang="en-US" sz="120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using </a:t>
            </a:r>
            <a:r>
              <a:rPr lang="en-US" sz="1200" dirty="0" err="1">
                <a:latin typeface="Lucida Console" pitchFamily="49" charset="0"/>
              </a:rPr>
              <a:t>System.ComponentModel</a:t>
            </a:r>
            <a:r>
              <a:rPr lang="en-US" sz="120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using </a:t>
            </a:r>
            <a:r>
              <a:rPr lang="en-US" sz="1200" dirty="0" err="1">
                <a:latin typeface="Lucida Console" pitchFamily="49" charset="0"/>
              </a:rPr>
              <a:t>System.Drawing</a:t>
            </a:r>
            <a:r>
              <a:rPr lang="en-US" sz="120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$if$ ($</a:t>
            </a:r>
            <a:r>
              <a:rPr lang="en-US" sz="1200" dirty="0" err="1">
                <a:latin typeface="Lucida Console" pitchFamily="49" charset="0"/>
              </a:rPr>
              <a:t>targetframeworkversion</a:t>
            </a:r>
            <a:r>
              <a:rPr lang="en-US" sz="1200" dirty="0">
                <a:latin typeface="Lucida Console" pitchFamily="49" charset="0"/>
              </a:rPr>
              <a:t>$ &gt;= 3.5)using </a:t>
            </a:r>
            <a:r>
              <a:rPr lang="en-US" sz="1200" dirty="0" err="1">
                <a:latin typeface="Lucida Console" pitchFamily="49" charset="0"/>
              </a:rPr>
              <a:t>System.Linq</a:t>
            </a:r>
            <a:r>
              <a:rPr lang="en-US" sz="120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$</a:t>
            </a:r>
            <a:r>
              <a:rPr lang="en-US" sz="1200" dirty="0" err="1">
                <a:latin typeface="Lucida Console" pitchFamily="49" charset="0"/>
              </a:rPr>
              <a:t>endif</a:t>
            </a:r>
            <a:r>
              <a:rPr lang="en-US" sz="1200" dirty="0" smtClean="0">
                <a:latin typeface="Lucida Console" pitchFamily="49" charset="0"/>
              </a:rPr>
              <a:t>$</a:t>
            </a:r>
          </a:p>
          <a:p>
            <a:pPr marL="0" indent="0">
              <a:buNone/>
            </a:pPr>
            <a:r>
              <a:rPr lang="en-US" sz="1200" dirty="0" smtClean="0">
                <a:latin typeface="Lucida Console" pitchFamily="49" charset="0"/>
              </a:rPr>
              <a:t>using </a:t>
            </a:r>
            <a:r>
              <a:rPr lang="en-US" sz="1200" dirty="0" err="1">
                <a:latin typeface="Lucida Console" pitchFamily="49" charset="0"/>
              </a:rPr>
              <a:t>System.Reflection</a:t>
            </a:r>
            <a:r>
              <a:rPr lang="en-US" sz="120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using </a:t>
            </a:r>
            <a:r>
              <a:rPr lang="en-US" sz="1200" dirty="0" err="1">
                <a:latin typeface="Lucida Console" pitchFamily="49" charset="0"/>
              </a:rPr>
              <a:t>System.Windows.Forms</a:t>
            </a:r>
            <a:r>
              <a:rPr lang="en-US" sz="120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namespace $</a:t>
            </a:r>
            <a:r>
              <a:rPr lang="en-US" sz="1200" dirty="0" err="1">
                <a:latin typeface="Lucida Console" pitchFamily="49" charset="0"/>
              </a:rPr>
              <a:t>rootnamespace</a:t>
            </a:r>
            <a:r>
              <a:rPr lang="en-US" sz="1200" dirty="0">
                <a:latin typeface="Lucida Console" pitchFamily="49" charset="0"/>
              </a:rPr>
              <a:t>$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{</a:t>
            </a:r>
          </a:p>
          <a:p>
            <a:pPr marL="400050" lvl="1" indent="0">
              <a:buNone/>
            </a:pPr>
            <a:r>
              <a:rPr lang="en-US" sz="1200" dirty="0">
                <a:latin typeface="Lucida Console" pitchFamily="49" charset="0"/>
              </a:rPr>
              <a:t>partial class </a:t>
            </a:r>
            <a:r>
              <a:rPr lang="en-US" sz="1200" dirty="0" smtClean="0">
                <a:latin typeface="Lucida Console" pitchFamily="49" charset="0"/>
              </a:rPr>
              <a:t>$</a:t>
            </a:r>
            <a:r>
              <a:rPr lang="en-US" sz="1200" dirty="0" err="1" smtClean="0">
                <a:latin typeface="Lucida Console" pitchFamily="49" charset="0"/>
              </a:rPr>
              <a:t>safeitemrootname</a:t>
            </a:r>
            <a:r>
              <a:rPr lang="en-US" sz="1200" dirty="0" smtClean="0">
                <a:latin typeface="Lucida Console" pitchFamily="49" charset="0"/>
              </a:rPr>
              <a:t>$ </a:t>
            </a:r>
            <a:r>
              <a:rPr lang="en-US" sz="1200" dirty="0">
                <a:latin typeface="Lucida Console" pitchFamily="49" charset="0"/>
              </a:rPr>
              <a:t>: </a:t>
            </a:r>
            <a:r>
              <a:rPr lang="en-US" sz="1200" dirty="0" smtClean="0">
                <a:latin typeface="Lucida Console" pitchFamily="49" charset="0"/>
              </a:rPr>
              <a:t>Form</a:t>
            </a:r>
          </a:p>
          <a:p>
            <a:pPr marL="400050" lvl="1" indent="0">
              <a:buNone/>
            </a:pPr>
            <a:r>
              <a:rPr lang="en-US" sz="1200" dirty="0" smtClean="0">
                <a:latin typeface="Lucida Console" pitchFamily="49" charset="0"/>
              </a:rPr>
              <a:t>{</a:t>
            </a:r>
            <a:endParaRPr lang="en-US" sz="1200" dirty="0">
              <a:latin typeface="Lucida Console" pitchFamily="49" charset="0"/>
            </a:endParaRPr>
          </a:p>
          <a:p>
            <a:pPr marL="800100" lvl="2" indent="0">
              <a:buNone/>
            </a:pPr>
            <a:r>
              <a:rPr lang="en-US" sz="1200" dirty="0">
                <a:latin typeface="Lucida Console" pitchFamily="49" charset="0"/>
              </a:rPr>
              <a:t>public $</a:t>
            </a:r>
            <a:r>
              <a:rPr lang="en-US" sz="1200" dirty="0" err="1">
                <a:latin typeface="Lucida Console" pitchFamily="49" charset="0"/>
              </a:rPr>
              <a:t>safeitemrootname</a:t>
            </a:r>
            <a:r>
              <a:rPr lang="en-US" sz="1200" dirty="0">
                <a:latin typeface="Lucida Console" pitchFamily="49" charset="0"/>
              </a:rPr>
              <a:t>$()</a:t>
            </a:r>
          </a:p>
          <a:p>
            <a:pPr marL="800100" lvl="2" indent="0">
              <a:buNone/>
            </a:pPr>
            <a:r>
              <a:rPr lang="en-US" sz="1200" dirty="0">
                <a:latin typeface="Lucida Console" pitchFamily="49" charset="0"/>
              </a:rPr>
              <a:t>{</a:t>
            </a:r>
          </a:p>
          <a:p>
            <a:pPr marL="800100" lvl="2" indent="0">
              <a:buNone/>
            </a:pPr>
            <a:r>
              <a:rPr lang="en-US" sz="1200" dirty="0" err="1">
                <a:latin typeface="Lucida Console" pitchFamily="49" charset="0"/>
              </a:rPr>
              <a:t>InitializeComponent</a:t>
            </a:r>
            <a:r>
              <a:rPr lang="en-US" sz="1200" dirty="0">
                <a:latin typeface="Lucida Console" pitchFamily="49" charset="0"/>
              </a:rPr>
              <a:t>();</a:t>
            </a:r>
          </a:p>
          <a:p>
            <a:pPr marL="800100" lvl="2" indent="0">
              <a:buNone/>
            </a:pPr>
            <a:r>
              <a:rPr lang="en-US" sz="1200" dirty="0" err="1">
                <a:latin typeface="Lucida Console" pitchFamily="49" charset="0"/>
              </a:rPr>
              <a:t>this.Text</a:t>
            </a:r>
            <a:r>
              <a:rPr lang="en-US" sz="1200" dirty="0">
                <a:latin typeface="Lucida Console" pitchFamily="49" charset="0"/>
              </a:rPr>
              <a:t> = </a:t>
            </a:r>
            <a:r>
              <a:rPr lang="en-US" sz="1200" dirty="0" err="1">
                <a:latin typeface="Lucida Console" pitchFamily="49" charset="0"/>
              </a:rPr>
              <a:t>String.Format</a:t>
            </a:r>
            <a:r>
              <a:rPr lang="en-US" sz="1200" dirty="0">
                <a:latin typeface="Lucida Console" pitchFamily="49" charset="0"/>
              </a:rPr>
              <a:t>("$IT_AB_CS_Loc_6$", </a:t>
            </a:r>
            <a:r>
              <a:rPr lang="en-US" sz="1200" dirty="0" err="1">
                <a:latin typeface="Lucida Console" pitchFamily="49" charset="0"/>
              </a:rPr>
              <a:t>AssemblyTitle</a:t>
            </a:r>
            <a:r>
              <a:rPr lang="en-US" sz="1200" dirty="0">
                <a:latin typeface="Lucida Console" pitchFamily="49" charset="0"/>
              </a:rPr>
              <a:t>);</a:t>
            </a:r>
          </a:p>
          <a:p>
            <a:pPr marL="800100" lvl="2" indent="0">
              <a:buNone/>
            </a:pPr>
            <a:r>
              <a:rPr lang="en-US" sz="1200" dirty="0" err="1">
                <a:latin typeface="Lucida Console" pitchFamily="49" charset="0"/>
              </a:rPr>
              <a:t>this.labelProductName.Text</a:t>
            </a:r>
            <a:r>
              <a:rPr lang="en-US" sz="1200" dirty="0">
                <a:latin typeface="Lucida Console" pitchFamily="49" charset="0"/>
              </a:rPr>
              <a:t> = </a:t>
            </a:r>
            <a:r>
              <a:rPr lang="en-US" sz="1200" dirty="0" err="1">
                <a:latin typeface="Lucida Console" pitchFamily="49" charset="0"/>
              </a:rPr>
              <a:t>AssemblyProduct</a:t>
            </a:r>
            <a:r>
              <a:rPr lang="en-US" sz="1200" dirty="0">
                <a:latin typeface="Lucida Console" pitchFamily="49" charset="0"/>
              </a:rPr>
              <a:t>;</a:t>
            </a:r>
          </a:p>
          <a:p>
            <a:pPr marL="800100" lvl="2" indent="0">
              <a:buNone/>
            </a:pPr>
            <a:r>
              <a:rPr lang="en-US" sz="1200" dirty="0" err="1">
                <a:latin typeface="Lucida Console" pitchFamily="49" charset="0"/>
              </a:rPr>
              <a:t>this.labelVersion.Text</a:t>
            </a:r>
            <a:r>
              <a:rPr lang="en-US" sz="1200" dirty="0">
                <a:latin typeface="Lucida Console" pitchFamily="49" charset="0"/>
              </a:rPr>
              <a:t> = </a:t>
            </a:r>
            <a:r>
              <a:rPr lang="en-US" sz="1200" dirty="0" err="1">
                <a:latin typeface="Lucida Console" pitchFamily="49" charset="0"/>
              </a:rPr>
              <a:t>String.Format</a:t>
            </a:r>
            <a:r>
              <a:rPr lang="en-US" sz="1200" dirty="0">
                <a:latin typeface="Lucida Console" pitchFamily="49" charset="0"/>
              </a:rPr>
              <a:t>("$IT_AB_CS_Loc_7$", </a:t>
            </a:r>
            <a:r>
              <a:rPr lang="en-US" sz="1200" dirty="0" err="1">
                <a:latin typeface="Lucida Console" pitchFamily="49" charset="0"/>
              </a:rPr>
              <a:t>AssemblyVersion</a:t>
            </a:r>
            <a:r>
              <a:rPr lang="en-US" sz="1200" dirty="0">
                <a:latin typeface="Lucida Console" pitchFamily="49" charset="0"/>
              </a:rPr>
              <a:t>);</a:t>
            </a:r>
          </a:p>
          <a:p>
            <a:pPr marL="800100" lvl="2" indent="0">
              <a:buNone/>
            </a:pPr>
            <a:r>
              <a:rPr lang="en-US" sz="1200" dirty="0" err="1">
                <a:latin typeface="Lucida Console" pitchFamily="49" charset="0"/>
              </a:rPr>
              <a:t>this.labelCopyright.Text</a:t>
            </a:r>
            <a:r>
              <a:rPr lang="en-US" sz="1200" dirty="0">
                <a:latin typeface="Lucida Console" pitchFamily="49" charset="0"/>
              </a:rPr>
              <a:t> = </a:t>
            </a:r>
            <a:r>
              <a:rPr lang="en-US" sz="1200" dirty="0" err="1">
                <a:latin typeface="Lucida Console" pitchFamily="49" charset="0"/>
              </a:rPr>
              <a:t>AssemblyCopyright</a:t>
            </a:r>
            <a:r>
              <a:rPr lang="en-US" sz="120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endParaRPr lang="en-US" sz="1200" dirty="0">
              <a:latin typeface="Lucida Console" pitchFamily="49" charset="0"/>
            </a:endParaRPr>
          </a:p>
        </p:txBody>
      </p:sp>
    </p:spTree>
    <p:extLst/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Templates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File, Export Template</a:t>
            </a:r>
          </a:p>
          <a:p>
            <a:pPr lvl="1"/>
            <a:r>
              <a:rPr lang="en-US" dirty="0" smtClean="0"/>
              <a:t>Creates the zip file</a:t>
            </a:r>
          </a:p>
          <a:p>
            <a:pPr lvl="1"/>
            <a:r>
              <a:rPr lang="en-US" dirty="0" smtClean="0"/>
              <a:t>Creates the manifest</a:t>
            </a:r>
          </a:p>
          <a:p>
            <a:pPr lvl="1"/>
            <a:r>
              <a:rPr lang="en-US" dirty="0" smtClean="0"/>
              <a:t>Adds the files (back-substituting parameters)</a:t>
            </a:r>
          </a:p>
          <a:p>
            <a:pPr lvl="1"/>
            <a:r>
              <a:rPr lang="en-US" dirty="0" smtClean="0"/>
              <a:t>You can add more parameters or edit the files</a:t>
            </a:r>
          </a:p>
          <a:p>
            <a:r>
              <a:rPr lang="en-US" sz="2800" dirty="0" smtClean="0">
                <a:hlinkClick r:id="rId2"/>
              </a:rPr>
              <a:t>http</a:t>
            </a:r>
            <a:r>
              <a:rPr lang="en-US" sz="2800" dirty="0">
                <a:hlinkClick r:id="rId2"/>
              </a:rPr>
              <a:t>://</a:t>
            </a:r>
            <a:r>
              <a:rPr lang="en-US" sz="2800" dirty="0" smtClean="0">
                <a:hlinkClick r:id="rId2"/>
              </a:rPr>
              <a:t>msdn.microsoft.com/</a:t>
            </a:r>
            <a:br>
              <a:rPr lang="en-US" sz="2800" dirty="0" smtClean="0">
                <a:hlinkClick r:id="rId2"/>
              </a:rPr>
            </a:br>
            <a:r>
              <a:rPr lang="en-US" sz="2800" dirty="0" smtClean="0">
                <a:hlinkClick r:id="rId2"/>
              </a:rPr>
              <a:t>en-us/library/eehb4faa(VS.100</a:t>
            </a:r>
            <a:r>
              <a:rPr lang="en-US" sz="2800" dirty="0">
                <a:hlinkClick r:id="rId2"/>
              </a:rPr>
              <a:t>).</a:t>
            </a:r>
            <a:r>
              <a:rPr lang="en-US" sz="2800" dirty="0" smtClean="0">
                <a:hlinkClick r:id="rId2"/>
              </a:rPr>
              <a:t>aspx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Can import for you</a:t>
            </a:r>
          </a:p>
          <a:p>
            <a:pPr lvl="1"/>
            <a:r>
              <a:rPr lang="en-US" sz="2400" dirty="0" smtClean="0"/>
              <a:t>But usually you want </a:t>
            </a:r>
            <a:r>
              <a:rPr lang="en-US" sz="2400" smtClean="0"/>
              <a:t>to tweak first</a:t>
            </a:r>
            <a:endParaRPr lang="en-US" sz="2400" dirty="0" smtClean="0"/>
          </a:p>
          <a:p>
            <a:endParaRPr lang="en-US" dirty="0"/>
          </a:p>
        </p:txBody>
      </p:sp>
    </p:spTree>
    <p:extLst/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07/7/7/main" val="3B3B3B" mc:Ignorable=""/>
      </a:dk2>
      <a:lt2>
        <a:srgbClr xmlns:mc="http://schemas.openxmlformats.org/markup-compatibility/2006" xmlns:a14="http://schemas.microsoft.com/office/drawing/2007/7/7/main" val="D4D2D0" mc:Ignorable=""/>
      </a:lt2>
      <a:accent1>
        <a:srgbClr xmlns:mc="http://schemas.openxmlformats.org/markup-compatibility/2006" xmlns:a14="http://schemas.microsoft.com/office/drawing/2007/7/7/main" val="6EA0B0" mc:Ignorable=""/>
      </a:accent1>
      <a:accent2>
        <a:srgbClr xmlns:mc="http://schemas.openxmlformats.org/markup-compatibility/2006" xmlns:a14="http://schemas.microsoft.com/office/drawing/2007/7/7/main" val="CCAF0A" mc:Ignorable=""/>
      </a:accent2>
      <a:accent3>
        <a:srgbClr xmlns:mc="http://schemas.openxmlformats.org/markup-compatibility/2006" xmlns:a14="http://schemas.microsoft.com/office/drawing/2007/7/7/main" val="8D89A4" mc:Ignorable=""/>
      </a:accent3>
      <a:accent4>
        <a:srgbClr xmlns:mc="http://schemas.openxmlformats.org/markup-compatibility/2006" xmlns:a14="http://schemas.microsoft.com/office/drawing/2007/7/7/main" val="748560" mc:Ignorable=""/>
      </a:accent4>
      <a:accent5>
        <a:srgbClr xmlns:mc="http://schemas.openxmlformats.org/markup-compatibility/2006" xmlns:a14="http://schemas.microsoft.com/office/drawing/2007/7/7/main" val="9E9273" mc:Ignorable=""/>
      </a:accent5>
      <a:accent6>
        <a:srgbClr xmlns:mc="http://schemas.openxmlformats.org/markup-compatibility/2006" xmlns:a14="http://schemas.microsoft.com/office/drawing/2007/7/7/main" val="7E848D" mc:Ignorable=""/>
      </a:accent6>
      <a:hlink>
        <a:srgbClr xmlns:mc="http://schemas.openxmlformats.org/markup-compatibility/2006" xmlns:a14="http://schemas.microsoft.com/office/drawing/2007/7/7/main" val="00C8C3" mc:Ignorable=""/>
      </a:hlink>
      <a:folHlink>
        <a:srgbClr xmlns:mc="http://schemas.openxmlformats.org/markup-compatibility/2006" xmlns:a14="http://schemas.microsoft.com/office/drawing/2007/7/7/main" val="A116E0" mc:Ignorable="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07/7/7/main" val="1F497D" mc:Ignorable=""/>
      </a:dk2>
      <a:lt2>
        <a:srgbClr xmlns:mc="http://schemas.openxmlformats.org/markup-compatibility/2006" xmlns:a14="http://schemas.microsoft.com/office/drawing/2007/7/7/main" val="EEECE1" mc:Ignorable=""/>
      </a:lt2>
      <a:accent1>
        <a:srgbClr xmlns:mc="http://schemas.openxmlformats.org/markup-compatibility/2006" xmlns:a14="http://schemas.microsoft.com/office/drawing/2007/7/7/main" val="4F81BD" mc:Ignorable=""/>
      </a:accent1>
      <a:accent2>
        <a:srgbClr xmlns:mc="http://schemas.openxmlformats.org/markup-compatibility/2006" xmlns:a14="http://schemas.microsoft.com/office/drawing/2007/7/7/main" val="C0504D" mc:Ignorable=""/>
      </a:accent2>
      <a:accent3>
        <a:srgbClr xmlns:mc="http://schemas.openxmlformats.org/markup-compatibility/2006" xmlns:a14="http://schemas.microsoft.com/office/drawing/2007/7/7/main" val="9BBB59" mc:Ignorable=""/>
      </a:accent3>
      <a:accent4>
        <a:srgbClr xmlns:mc="http://schemas.openxmlformats.org/markup-compatibility/2006" xmlns:a14="http://schemas.microsoft.com/office/drawing/2007/7/7/main" val="8064A2" mc:Ignorable=""/>
      </a:accent4>
      <a:accent5>
        <a:srgbClr xmlns:mc="http://schemas.openxmlformats.org/markup-compatibility/2006" xmlns:a14="http://schemas.microsoft.com/office/drawing/2007/7/7/main" val="4BACC6" mc:Ignorable=""/>
      </a:accent5>
      <a:accent6>
        <a:srgbClr xmlns:mc="http://schemas.openxmlformats.org/markup-compatibility/2006" xmlns:a14="http://schemas.microsoft.com/office/drawing/2007/7/7/main" val="F79646" mc:Ignorable=""/>
      </a:accent6>
      <a:hlink>
        <a:srgbClr xmlns:mc="http://schemas.openxmlformats.org/markup-compatibility/2006" xmlns:a14="http://schemas.microsoft.com/office/drawing/2007/7/7/main" val="0000FF" mc:Ignorable=""/>
      </a:hlink>
      <a:folHlink>
        <a:srgbClr xmlns:mc="http://schemas.openxmlformats.org/markup-compatibility/2006" xmlns:a14="http://schemas.microsoft.com/office/drawing/2007/7/7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07/7/7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Last Modified</outs:displayName>
      <outs:dateTime>2010-06-19T13:49:38Z</outs:dateTime>
      <outs:isPinned>true</outs:isPinned>
    </outs:relatedDate>
    <outs:relatedDate>
      <outs:type>2</outs:type>
      <outs:displayName>Created</outs:displayName>
      <outs:dateTime>2006-08-16T00:00:00Z</outs:dateTime>
      <outs:isPinned>true</outs:isPinned>
    </outs:relatedDate>
    <outs:relatedDate>
      <outs:type>4</outs:type>
      <outs:displayName>Last Printed</outs:displayName>
      <outs:dateTime/>
      <outs:isPinned>true</outs:isPinned>
    </outs:relatedDate>
  </outs:relatedDates>
  <outs:relatedDocuments>
    <outs:relatedDocument>
      <outs:type>2</outs:type>
      <outs:displayName>Other documents in current folder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Kate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Kate Gregory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D801F120-6678-4B80-AB84-DD69743E0DA3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3789</TotalTime>
  <Words>388</Words>
  <Application>Microsoft Office PowerPoint</Application>
  <PresentationFormat>On-screen Show (4:3)</PresentationFormat>
  <Paragraphs>89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Technic</vt:lpstr>
      <vt:lpstr>Write Templates for  Visual Studio 2010</vt:lpstr>
      <vt:lpstr>Agenda</vt:lpstr>
      <vt:lpstr>Project Templates</vt:lpstr>
      <vt:lpstr>Item Templates</vt:lpstr>
      <vt:lpstr>Built in Templates</vt:lpstr>
      <vt:lpstr>What is a template?</vt:lpstr>
      <vt:lpstr>Example: About Box </vt:lpstr>
      <vt:lpstr>Code for About Box</vt:lpstr>
      <vt:lpstr>Creating Templates</vt:lpstr>
      <vt:lpstr>Demo: Creating and Using an Item Template</vt:lpstr>
      <vt:lpstr>Demo: Creating and Using a project Template</vt:lpstr>
      <vt:lpstr>Testing Templates</vt:lpstr>
      <vt:lpstr>Sharing Templates</vt:lpstr>
      <vt:lpstr>The VSIX format</vt:lpstr>
      <vt:lpstr>Visual Studio Gallery</vt:lpstr>
      <vt:lpstr>Demo: Deploying a project Template in a VSIX file</vt:lpstr>
      <vt:lpstr>Call to Action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Write Extensions for the Visual Studio 2010 Editor</dc:title>
  <dc:creator>Kate</dc:creator>
  <cp:lastModifiedBy>Kate Gregory</cp:lastModifiedBy>
  <cp:revision>71</cp:revision>
  <dcterms:created xsi:type="dcterms:W3CDTF">2006-08-16T00:00:00Z</dcterms:created>
  <dcterms:modified xsi:type="dcterms:W3CDTF">2010-06-19T13:58:32Z</dcterms:modified>
</cp:coreProperties>
</file>