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</p:sldMasterIdLst>
  <p:notesMasterIdLst>
    <p:notesMasterId r:id="rId24"/>
  </p:notesMasterIdLst>
  <p:sldIdLst>
    <p:sldId id="262" r:id="rId5"/>
    <p:sldId id="270" r:id="rId6"/>
    <p:sldId id="271" r:id="rId7"/>
    <p:sldId id="272" r:id="rId8"/>
    <p:sldId id="282" r:id="rId9"/>
    <p:sldId id="273" r:id="rId10"/>
    <p:sldId id="274" r:id="rId11"/>
    <p:sldId id="275" r:id="rId12"/>
    <p:sldId id="279" r:id="rId13"/>
    <p:sldId id="276" r:id="rId14"/>
    <p:sldId id="257" r:id="rId15"/>
    <p:sldId id="277" r:id="rId16"/>
    <p:sldId id="283" r:id="rId17"/>
    <p:sldId id="284" r:id="rId18"/>
    <p:sldId id="286" r:id="rId19"/>
    <p:sldId id="260" r:id="rId20"/>
    <p:sldId id="285" r:id="rId21"/>
    <p:sldId id="263" r:id="rId22"/>
    <p:sldId id="28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935" autoAdjust="0"/>
    <p:restoredTop sz="93486" autoAdjust="0"/>
  </p:normalViewPr>
  <p:slideViewPr>
    <p:cSldViewPr>
      <p:cViewPr>
        <p:scale>
          <a:sx n="60" d="100"/>
          <a:sy n="60" d="100"/>
        </p:scale>
        <p:origin x="-594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000" b="0" i="0" u="none" strike="noStrike" baseline="0">
                <a:solidFill>
                  <a:schemeClr val="tx1"/>
                </a:solidFill>
                <a:latin typeface="+mj-lt"/>
                <a:ea typeface="Franklin Gothic Demi"/>
                <a:cs typeface="Franklin Gothic Demi"/>
              </a:defRPr>
            </a:pPr>
            <a:r>
              <a:rPr lang="en-US" sz="2000" dirty="0" smtClean="0">
                <a:latin typeface="+mj-lt"/>
              </a:rPr>
              <a:t>Alliance, Technology </a:t>
            </a:r>
            <a:r>
              <a:rPr lang="en-US" sz="2000" dirty="0">
                <a:latin typeface="+mj-lt"/>
              </a:rPr>
              <a:t>and Premier Partners</a:t>
            </a:r>
          </a:p>
        </c:rich>
      </c:tx>
      <c:layout>
        <c:manualLayout>
          <c:xMode val="edge"/>
          <c:yMode val="edge"/>
          <c:x val="0.17136342527122206"/>
          <c:y val="3.6432021502610223E-3"/>
        </c:manualLayout>
      </c:layout>
      <c:spPr>
        <a:noFill/>
        <a:ln w="18579">
          <a:noFill/>
        </a:ln>
      </c:spPr>
    </c:title>
    <c:view3D>
      <c:perspective val="30"/>
    </c:view3D>
    <c:sideWall>
      <c:spPr>
        <a:gradFill rotWithShape="0">
          <a:gsLst>
            <a:gs pos="0">
              <a:srgbClr val="FFFFFF"/>
            </a:gs>
            <a:gs pos="100000">
              <a:srgbClr val="FFFFFF">
                <a:gamma/>
                <a:shade val="85882"/>
                <a:invGamma/>
              </a:srgbClr>
            </a:gs>
          </a:gsLst>
          <a:path path="rect">
            <a:fillToRect r="100000" b="100000"/>
          </a:path>
        </a:gradFill>
        <a:ln w="9290">
          <a:solidFill>
            <a:srgbClr val="969696"/>
          </a:solidFill>
          <a:prstDash val="solid"/>
        </a:ln>
      </c:spPr>
    </c:sideWall>
    <c:backWall>
      <c:spPr>
        <a:gradFill rotWithShape="0">
          <a:gsLst>
            <a:gs pos="0">
              <a:srgbClr val="FFFFFF"/>
            </a:gs>
            <a:gs pos="100000">
              <a:srgbClr val="FFFFFF">
                <a:gamma/>
                <a:shade val="85882"/>
                <a:invGamma/>
              </a:srgbClr>
            </a:gs>
          </a:gsLst>
          <a:path path="rect">
            <a:fillToRect r="100000" b="100000"/>
          </a:path>
        </a:gradFill>
        <a:ln w="9290">
          <a:solidFill>
            <a:srgbClr val="969696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982658959537571"/>
          <c:y val="8.9820359281437542E-2"/>
          <c:w val="0.88439306358381653"/>
          <c:h val="0.77245508982035815"/>
        </c:manualLayout>
      </c:layout>
      <c:line3D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Packages</c:v>
                </c:pt>
              </c:strCache>
            </c:strRef>
          </c:tx>
          <c:spPr>
            <a:ln w="27869">
              <a:solidFill>
                <a:srgbClr val="FF9900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0</c:v>
                </c:pt>
                <c:pt idx="1">
                  <c:v>51</c:v>
                </c:pt>
                <c:pt idx="2">
                  <c:v>83</c:v>
                </c:pt>
                <c:pt idx="3">
                  <c:v>205</c:v>
                </c:pt>
                <c:pt idx="4">
                  <c:v>489</c:v>
                </c:pt>
                <c:pt idx="5">
                  <c:v>785</c:v>
                </c:pt>
                <c:pt idx="6">
                  <c:v>1020</c:v>
                </c:pt>
                <c:pt idx="7">
                  <c:v>1200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Partners</c:v>
                </c:pt>
              </c:strCache>
            </c:strRef>
          </c:tx>
          <c:spPr>
            <a:ln w="27869">
              <a:solidFill>
                <a:srgbClr val="99CCFF"/>
              </a:solidFill>
              <a:prstDash val="solid"/>
            </a:ln>
          </c:spPr>
          <c:cat>
            <c:numRef>
              <c:f>Sheet1!$B$1:$I$1</c:f>
              <c:numCache>
                <c:formatCode>General</c:formatCode>
                <c:ptCount val="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0">
                  <c:v>0</c:v>
                </c:pt>
                <c:pt idx="1">
                  <c:v>30</c:v>
                </c:pt>
                <c:pt idx="2">
                  <c:v>45</c:v>
                </c:pt>
                <c:pt idx="3">
                  <c:v>83</c:v>
                </c:pt>
                <c:pt idx="4">
                  <c:v>138</c:v>
                </c:pt>
                <c:pt idx="5">
                  <c:v>220</c:v>
                </c:pt>
                <c:pt idx="6">
                  <c:v>235</c:v>
                </c:pt>
                <c:pt idx="7">
                  <c:v>280</c:v>
                </c:pt>
              </c:numCache>
            </c:numRef>
          </c:val>
          <c:smooth val="1"/>
        </c:ser>
        <c:axId val="53086080"/>
        <c:axId val="53126656"/>
        <c:axId val="29218112"/>
      </c:line3DChart>
      <c:catAx>
        <c:axId val="53086080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9290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 sz="1134" b="0" i="0" u="none" strike="noStrike" baseline="0">
                <a:solidFill>
                  <a:schemeClr val="tx1"/>
                </a:solidFill>
                <a:latin typeface="Franklin Gothic Demi"/>
                <a:ea typeface="Franklin Gothic Demi"/>
                <a:cs typeface="Franklin Gothic Demi"/>
              </a:defRPr>
            </a:pPr>
            <a:endParaRPr lang="en-US"/>
          </a:p>
        </c:txPr>
        <c:crossAx val="53126656"/>
        <c:crosses val="autoZero"/>
        <c:auto val="1"/>
        <c:lblAlgn val="ctr"/>
        <c:lblOffset val="100"/>
        <c:tickLblSkip val="1"/>
        <c:tickMarkSkip val="1"/>
      </c:catAx>
      <c:valAx>
        <c:axId val="53126656"/>
        <c:scaling>
          <c:orientation val="minMax"/>
        </c:scaling>
        <c:axPos val="l"/>
        <c:majorGridlines>
          <c:spPr>
            <a:ln w="19050" cap="flat" cmpd="sng" algn="ctr">
              <a:solidFill>
                <a:schemeClr val="accent3"/>
              </a:solidFill>
              <a:prstDash val="solid"/>
            </a:ln>
            <a:effectLst>
              <a:glow rad="63500">
                <a:schemeClr val="accent3">
                  <a:tint val="30000"/>
                  <a:shade val="95000"/>
                  <a:satMod val="300000"/>
                  <a:alpha val="50000"/>
                </a:schemeClr>
              </a:glow>
            </a:effectLst>
          </c:spPr>
        </c:majorGridlines>
        <c:numFmt formatCode="General" sourceLinked="1"/>
        <c:majorTickMark val="none"/>
        <c:tickLblPos val="nextTo"/>
        <c:spPr>
          <a:ln w="9290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 sz="1134" b="0" i="0" u="none" strike="noStrike" baseline="0">
                <a:solidFill>
                  <a:schemeClr val="tx1"/>
                </a:solidFill>
                <a:latin typeface="Franklin Gothic Demi"/>
                <a:ea typeface="Franklin Gothic Demi"/>
                <a:cs typeface="Franklin Gothic Demi"/>
              </a:defRPr>
            </a:pPr>
            <a:endParaRPr lang="en-US"/>
          </a:p>
        </c:txPr>
        <c:crossAx val="53086080"/>
        <c:crosses val="autoZero"/>
        <c:crossBetween val="between"/>
      </c:valAx>
      <c:serAx>
        <c:axId val="29218112"/>
        <c:scaling>
          <c:orientation val="minMax"/>
        </c:scaling>
        <c:delete val="1"/>
        <c:axPos val="b"/>
        <c:tickLblPos val="nextTo"/>
        <c:crossAx val="53126656"/>
        <c:crosses val="autoZero"/>
      </c:serAx>
    </c:plotArea>
    <c:legend>
      <c:legendPos val="r"/>
      <c:layout>
        <c:manualLayout>
          <c:xMode val="edge"/>
          <c:yMode val="edge"/>
          <c:x val="0.26115217802049351"/>
          <c:y val="0.23251914965337694"/>
          <c:w val="0.23388072400359877"/>
          <c:h val="0.17459989384712526"/>
        </c:manualLayout>
      </c:layout>
      <c:spPr>
        <a:solidFill>
          <a:schemeClr val="bg1"/>
        </a:solidFill>
        <a:ln w="9290">
          <a:solidFill>
            <a:srgbClr val="969696"/>
          </a:solidFill>
          <a:prstDash val="solid"/>
        </a:ln>
      </c:spPr>
      <c:txPr>
        <a:bodyPr/>
        <a:lstStyle/>
        <a:p>
          <a:pPr>
            <a:defRPr sz="1042" b="0" i="0" u="none" strike="noStrike" baseline="0">
              <a:solidFill>
                <a:schemeClr val="tx1"/>
              </a:solidFill>
              <a:latin typeface="Franklin Gothic Book"/>
              <a:ea typeface="Franklin Gothic Book"/>
              <a:cs typeface="Franklin Gothic Book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134" b="0" i="0" u="none" strike="noStrike" baseline="0">
          <a:solidFill>
            <a:schemeClr val="tx1"/>
          </a:solidFill>
          <a:latin typeface="Franklin Gothic Demi"/>
          <a:ea typeface="Franklin Gothic Demi"/>
          <a:cs typeface="Franklin Gothic Demi"/>
        </a:defRPr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8A5952-5CF7-48E6-990D-E7376BD31102}" type="doc">
      <dgm:prSet loTypeId="urn:microsoft.com/office/officeart/2005/8/layout/hList1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E7DE9C6-FC8F-4674-8C8B-9B707C1F089F}">
      <dgm:prSet phldrT="[Text]"/>
      <dgm:spPr>
        <a:xfrm>
          <a:off x="29" y="844660"/>
          <a:ext cx="2848570" cy="1139428"/>
        </a:xfr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9BBB59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Visual Studio Shell (integrated Mode)</a:t>
          </a:r>
          <a:endParaRPr lang="en-US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A1F6A42-D56D-4A13-BDDD-4C4276537915}" type="parTrans" cxnId="{124B79EF-E16F-4E37-9A6C-42E8D74B1037}">
      <dgm:prSet/>
      <dgm:spPr/>
      <dgm:t>
        <a:bodyPr/>
        <a:lstStyle/>
        <a:p>
          <a:endParaRPr lang="en-US"/>
        </a:p>
      </dgm:t>
    </dgm:pt>
    <dgm:pt modelId="{19F03729-A3CC-4181-8EEA-159572F38512}" type="sibTrans" cxnId="{124B79EF-E16F-4E37-9A6C-42E8D74B1037}">
      <dgm:prSet/>
      <dgm:spPr/>
      <dgm:t>
        <a:bodyPr/>
        <a:lstStyle/>
        <a:p>
          <a:endParaRPr lang="en-US"/>
        </a:p>
      </dgm:t>
    </dgm:pt>
    <dgm:pt modelId="{BC871B6F-401C-4154-A135-F4C9F4AA2EBE}">
      <dgm:prSet phldrT="[Text]" custT="1"/>
      <dgm:spPr>
        <a:xfrm>
          <a:off x="29" y="1984089"/>
          <a:ext cx="2848570" cy="1235249"/>
        </a:xfrm>
        <a:solidFill>
          <a:srgbClr val="9BBB59">
            <a:alpha val="90000"/>
            <a:tint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gm:spPr>
      <dgm:t>
        <a:bodyPr/>
        <a:lstStyle/>
        <a:p>
          <a:r>
            <a:rPr lang="en-US" sz="2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Seamlessly merges with Visual Studio</a:t>
          </a:r>
          <a:endParaRPr lang="en-US" sz="2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B8B8169-0C99-4997-A8F3-A82968D6E2F1}" type="parTrans" cxnId="{6E94EA1F-99C3-4728-ABCC-2A418B867FE8}">
      <dgm:prSet/>
      <dgm:spPr/>
      <dgm:t>
        <a:bodyPr/>
        <a:lstStyle/>
        <a:p>
          <a:endParaRPr lang="en-US"/>
        </a:p>
      </dgm:t>
    </dgm:pt>
    <dgm:pt modelId="{2A86BC87-E936-4C52-B846-DD233A6805CD}" type="sibTrans" cxnId="{6E94EA1F-99C3-4728-ABCC-2A418B867FE8}">
      <dgm:prSet/>
      <dgm:spPr/>
      <dgm:t>
        <a:bodyPr/>
        <a:lstStyle/>
        <a:p>
          <a:endParaRPr lang="en-US"/>
        </a:p>
      </dgm:t>
    </dgm:pt>
    <dgm:pt modelId="{E65DE808-6FCF-4513-94E7-972B096DDFB2}">
      <dgm:prSet phldrT="[Text]"/>
      <dgm:spPr>
        <a:xfrm>
          <a:off x="3247399" y="844660"/>
          <a:ext cx="2848570" cy="1139428"/>
        </a:xfr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9BBB59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Visual Studio Shell (isolated Mode)</a:t>
          </a:r>
          <a:endParaRPr lang="en-US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25D6727-577E-4E63-B708-FFBEB52F02C7}" type="parTrans" cxnId="{5AA4BB11-6B5F-4070-A614-8A0772F154F2}">
      <dgm:prSet/>
      <dgm:spPr/>
      <dgm:t>
        <a:bodyPr/>
        <a:lstStyle/>
        <a:p>
          <a:endParaRPr lang="en-US"/>
        </a:p>
      </dgm:t>
    </dgm:pt>
    <dgm:pt modelId="{5C2161D0-005F-42A0-B64A-930B68DAB7D6}" type="sibTrans" cxnId="{5AA4BB11-6B5F-4070-A614-8A0772F154F2}">
      <dgm:prSet/>
      <dgm:spPr/>
      <dgm:t>
        <a:bodyPr/>
        <a:lstStyle/>
        <a:p>
          <a:endParaRPr lang="en-US"/>
        </a:p>
      </dgm:t>
    </dgm:pt>
    <dgm:pt modelId="{D4E4A8D4-0E58-40DF-A61D-77E0BC9E732B}">
      <dgm:prSet phldrT="[Text]" custT="1"/>
      <dgm:spPr>
        <a:xfrm>
          <a:off x="3247399" y="1984089"/>
          <a:ext cx="2848570" cy="1235249"/>
        </a:xfrm>
        <a:solidFill>
          <a:srgbClr val="9BBB59">
            <a:alpha val="90000"/>
            <a:tint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gm:spPr>
      <dgm:t>
        <a:bodyPr/>
        <a:lstStyle/>
        <a:p>
          <a:r>
            <a:rPr lang="en-US" sz="2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Custom branding support and isolation from Visual Studio</a:t>
          </a:r>
          <a:endParaRPr lang="en-US" sz="2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38EE5D9-C0CD-4327-AA8E-BEF03E517A3C}" type="parTrans" cxnId="{47E562F2-CB82-4939-B075-5AB6D40EC5D3}">
      <dgm:prSet/>
      <dgm:spPr/>
      <dgm:t>
        <a:bodyPr/>
        <a:lstStyle/>
        <a:p>
          <a:endParaRPr lang="en-US"/>
        </a:p>
      </dgm:t>
    </dgm:pt>
    <dgm:pt modelId="{5998D9B2-A9C5-4A78-93F8-A2603C17D7F9}" type="sibTrans" cxnId="{47E562F2-CB82-4939-B075-5AB6D40EC5D3}">
      <dgm:prSet/>
      <dgm:spPr/>
      <dgm:t>
        <a:bodyPr/>
        <a:lstStyle/>
        <a:p>
          <a:endParaRPr lang="en-US"/>
        </a:p>
      </dgm:t>
    </dgm:pt>
    <dgm:pt modelId="{AE6D3FEB-5340-4DE0-BCBE-54D1B8F7DDC8}" type="pres">
      <dgm:prSet presAssocID="{928A5952-5CF7-48E6-990D-E7376BD3110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0F58A69-ECE6-4A21-AAA0-7ED8AAE5E25B}" type="pres">
      <dgm:prSet presAssocID="{EE7DE9C6-FC8F-4674-8C8B-9B707C1F089F}" presName="composite" presStyleCnt="0"/>
      <dgm:spPr/>
      <dgm:t>
        <a:bodyPr/>
        <a:lstStyle/>
        <a:p>
          <a:endParaRPr lang="en-US"/>
        </a:p>
      </dgm:t>
    </dgm:pt>
    <dgm:pt modelId="{45178D2E-AB10-4B3F-A714-7947825BC1CA}" type="pres">
      <dgm:prSet presAssocID="{EE7DE9C6-FC8F-4674-8C8B-9B707C1F089F}" presName="parTx" presStyleLbl="alignNode1" presStyleIdx="0" presStyleCnt="2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BE784872-FAE4-4581-A1CE-885A3847AE3F}" type="pres">
      <dgm:prSet presAssocID="{EE7DE9C6-FC8F-4674-8C8B-9B707C1F089F}" presName="desTx" presStyleLbl="alignAccFollowNode1" presStyleIdx="0" presStyleCnt="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B0D27FF6-0701-4EB9-96A2-F3FE760902EF}" type="pres">
      <dgm:prSet presAssocID="{19F03729-A3CC-4181-8EEA-159572F38512}" presName="space" presStyleCnt="0"/>
      <dgm:spPr/>
      <dgm:t>
        <a:bodyPr/>
        <a:lstStyle/>
        <a:p>
          <a:endParaRPr lang="en-US"/>
        </a:p>
      </dgm:t>
    </dgm:pt>
    <dgm:pt modelId="{21D47341-E4B2-4C92-8731-C7BEADA9B218}" type="pres">
      <dgm:prSet presAssocID="{E65DE808-6FCF-4513-94E7-972B096DDFB2}" presName="composite" presStyleCnt="0"/>
      <dgm:spPr/>
      <dgm:t>
        <a:bodyPr/>
        <a:lstStyle/>
        <a:p>
          <a:endParaRPr lang="en-US"/>
        </a:p>
      </dgm:t>
    </dgm:pt>
    <dgm:pt modelId="{A315BC24-5516-4CAC-A89A-F70B267B353A}" type="pres">
      <dgm:prSet presAssocID="{E65DE808-6FCF-4513-94E7-972B096DDFB2}" presName="parTx" presStyleLbl="alignNode1" presStyleIdx="1" presStyleCnt="2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1FA916F5-E905-46F3-AE4D-FFE6EC4A50C1}" type="pres">
      <dgm:prSet presAssocID="{E65DE808-6FCF-4513-94E7-972B096DDFB2}" presName="desTx" presStyleLbl="alignAccFollowNode1" presStyleIdx="1" presStyleCnt="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AF557C1E-5A91-4EA5-88ED-6E4878626D49}" type="presOf" srcId="{D4E4A8D4-0E58-40DF-A61D-77E0BC9E732B}" destId="{1FA916F5-E905-46F3-AE4D-FFE6EC4A50C1}" srcOrd="0" destOrd="0" presId="urn:microsoft.com/office/officeart/2005/8/layout/hList1"/>
    <dgm:cxn modelId="{47E562F2-CB82-4939-B075-5AB6D40EC5D3}" srcId="{E65DE808-6FCF-4513-94E7-972B096DDFB2}" destId="{D4E4A8D4-0E58-40DF-A61D-77E0BC9E732B}" srcOrd="0" destOrd="0" parTransId="{A38EE5D9-C0CD-4327-AA8E-BEF03E517A3C}" sibTransId="{5998D9B2-A9C5-4A78-93F8-A2603C17D7F9}"/>
    <dgm:cxn modelId="{A48FF628-4F99-455D-87AD-5EAAA8E2CD39}" type="presOf" srcId="{E65DE808-6FCF-4513-94E7-972B096DDFB2}" destId="{A315BC24-5516-4CAC-A89A-F70B267B353A}" srcOrd="0" destOrd="0" presId="urn:microsoft.com/office/officeart/2005/8/layout/hList1"/>
    <dgm:cxn modelId="{E59C4597-897D-4364-8712-FDBEA8576998}" type="presOf" srcId="{EE7DE9C6-FC8F-4674-8C8B-9B707C1F089F}" destId="{45178D2E-AB10-4B3F-A714-7947825BC1CA}" srcOrd="0" destOrd="0" presId="urn:microsoft.com/office/officeart/2005/8/layout/hList1"/>
    <dgm:cxn modelId="{2B92234E-564C-4469-A596-247E732F43B9}" type="presOf" srcId="{BC871B6F-401C-4154-A135-F4C9F4AA2EBE}" destId="{BE784872-FAE4-4581-A1CE-885A3847AE3F}" srcOrd="0" destOrd="0" presId="urn:microsoft.com/office/officeart/2005/8/layout/hList1"/>
    <dgm:cxn modelId="{124B79EF-E16F-4E37-9A6C-42E8D74B1037}" srcId="{928A5952-5CF7-48E6-990D-E7376BD31102}" destId="{EE7DE9C6-FC8F-4674-8C8B-9B707C1F089F}" srcOrd="0" destOrd="0" parTransId="{3A1F6A42-D56D-4A13-BDDD-4C4276537915}" sibTransId="{19F03729-A3CC-4181-8EEA-159572F38512}"/>
    <dgm:cxn modelId="{6E94EA1F-99C3-4728-ABCC-2A418B867FE8}" srcId="{EE7DE9C6-FC8F-4674-8C8B-9B707C1F089F}" destId="{BC871B6F-401C-4154-A135-F4C9F4AA2EBE}" srcOrd="0" destOrd="0" parTransId="{CB8B8169-0C99-4997-A8F3-A82968D6E2F1}" sibTransId="{2A86BC87-E936-4C52-B846-DD233A6805CD}"/>
    <dgm:cxn modelId="{34E61DFF-27AF-4226-99EB-0EF5FDB1B4B5}" type="presOf" srcId="{928A5952-5CF7-48E6-990D-E7376BD31102}" destId="{AE6D3FEB-5340-4DE0-BCBE-54D1B8F7DDC8}" srcOrd="0" destOrd="0" presId="urn:microsoft.com/office/officeart/2005/8/layout/hList1"/>
    <dgm:cxn modelId="{5AA4BB11-6B5F-4070-A614-8A0772F154F2}" srcId="{928A5952-5CF7-48E6-990D-E7376BD31102}" destId="{E65DE808-6FCF-4513-94E7-972B096DDFB2}" srcOrd="1" destOrd="0" parTransId="{025D6727-577E-4E63-B708-FFBEB52F02C7}" sibTransId="{5C2161D0-005F-42A0-B64A-930B68DAB7D6}"/>
    <dgm:cxn modelId="{B6D2B830-5A3B-4A57-829C-A8EAFCB1D512}" type="presParOf" srcId="{AE6D3FEB-5340-4DE0-BCBE-54D1B8F7DDC8}" destId="{A0F58A69-ECE6-4A21-AAA0-7ED8AAE5E25B}" srcOrd="0" destOrd="0" presId="urn:microsoft.com/office/officeart/2005/8/layout/hList1"/>
    <dgm:cxn modelId="{E3A0C90F-B2C3-4766-AFE8-4E1FEDABBC27}" type="presParOf" srcId="{A0F58A69-ECE6-4A21-AAA0-7ED8AAE5E25B}" destId="{45178D2E-AB10-4B3F-A714-7947825BC1CA}" srcOrd="0" destOrd="0" presId="urn:microsoft.com/office/officeart/2005/8/layout/hList1"/>
    <dgm:cxn modelId="{A5523734-9BCE-46CA-9E64-2D3799431D79}" type="presParOf" srcId="{A0F58A69-ECE6-4A21-AAA0-7ED8AAE5E25B}" destId="{BE784872-FAE4-4581-A1CE-885A3847AE3F}" srcOrd="1" destOrd="0" presId="urn:microsoft.com/office/officeart/2005/8/layout/hList1"/>
    <dgm:cxn modelId="{B309043E-5758-4935-9137-70C8C89ACA71}" type="presParOf" srcId="{AE6D3FEB-5340-4DE0-BCBE-54D1B8F7DDC8}" destId="{B0D27FF6-0701-4EB9-96A2-F3FE760902EF}" srcOrd="1" destOrd="0" presId="urn:microsoft.com/office/officeart/2005/8/layout/hList1"/>
    <dgm:cxn modelId="{3A5E7BC5-CB72-4A60-9AC1-490981D03248}" type="presParOf" srcId="{AE6D3FEB-5340-4DE0-BCBE-54D1B8F7DDC8}" destId="{21D47341-E4B2-4C92-8731-C7BEADA9B218}" srcOrd="2" destOrd="0" presId="urn:microsoft.com/office/officeart/2005/8/layout/hList1"/>
    <dgm:cxn modelId="{C4E17AAE-B85F-4E0A-999B-F85C2DB45714}" type="presParOf" srcId="{21D47341-E4B2-4C92-8731-C7BEADA9B218}" destId="{A315BC24-5516-4CAC-A89A-F70B267B353A}" srcOrd="0" destOrd="0" presId="urn:microsoft.com/office/officeart/2005/8/layout/hList1"/>
    <dgm:cxn modelId="{BCDD6034-A265-4100-8F53-1F68FE5066D9}" type="presParOf" srcId="{21D47341-E4B2-4C92-8731-C7BEADA9B218}" destId="{1FA916F5-E905-46F3-AE4D-FFE6EC4A50C1}" srcOrd="1" destOrd="0" presId="urn:microsoft.com/office/officeart/2005/8/layout/h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CA4DB-BEAC-4E67-8E2F-88687CB0B26B}" type="datetimeFigureOut">
              <a:rPr lang="en-US" smtClean="0"/>
              <a:pPr/>
              <a:t>9/21/2009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97CB2-1969-44C4-A057-8E092F43A0A2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Image is all over the blogosphere – this one from http://www.wengerna.com/giant who are the source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97CB2-1969-44C4-A057-8E092F43A0A2}" type="slidenum">
              <a:rPr lang="en-CA" smtClean="0"/>
              <a:pPr/>
              <a:t>2</a:t>
            </a:fld>
            <a:endParaRPr lang="en-CA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Web, Windows, and console screenshots are from applications I wrote for clients – should be replaced with Microsoft-owned applications. Mobile screenshot is an empty project with some controls dragged on.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97CB2-1969-44C4-A057-8E092F43A0A2}" type="slidenum">
              <a:rPr lang="en-CA" smtClean="0"/>
              <a:pPr/>
              <a:t>3</a:t>
            </a:fld>
            <a:endParaRPr lang="en-CA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This</a:t>
            </a:r>
            <a:r>
              <a:rPr lang="en-CA" baseline="0" dirty="0" smtClean="0"/>
              <a:t> is </a:t>
            </a:r>
            <a:r>
              <a:rPr lang="en-CA" baseline="0" dirty="0" err="1" smtClean="0"/>
              <a:t>CodeRush</a:t>
            </a:r>
            <a:r>
              <a:rPr lang="en-CA" baseline="0" dirty="0" smtClean="0"/>
              <a:t> in action (from the </a:t>
            </a:r>
            <a:r>
              <a:rPr lang="en-CA" baseline="0" dirty="0" err="1" smtClean="0"/>
              <a:t>DevExpress</a:t>
            </a:r>
            <a:r>
              <a:rPr lang="en-CA" baseline="0" dirty="0" smtClean="0"/>
              <a:t> web site)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97CB2-1969-44C4-A057-8E092F43A0A2}" type="slidenum">
              <a:rPr lang="en-CA" smtClean="0"/>
              <a:pPr/>
              <a:t>10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56191-2732-4E57-8410-756294D6BE13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9F6807-B978-4F2E-8DB4-0AACE79F9AAF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605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72" y="4343715"/>
            <a:ext cx="5030456" cy="230833"/>
          </a:xfrm>
        </p:spPr>
        <p:txBody>
          <a:bodyPr/>
          <a:lstStyle/>
          <a:p>
            <a:r>
              <a:rPr lang="en-US" dirty="0" smtClean="0"/>
              <a:t>We have</a:t>
            </a:r>
            <a:r>
              <a:rPr lang="en-US" baseline="0" dirty="0" smtClean="0"/>
              <a:t> a rich partner ecosystem- you can leverage it</a:t>
            </a:r>
            <a:r>
              <a:rPr lang="en-US" baseline="0" dirty="0" smtClean="0"/>
              <a:t>!!!</a:t>
            </a:r>
          </a:p>
          <a:p>
            <a:endParaRPr lang="en-US" baseline="0" dirty="0" smtClean="0"/>
          </a:p>
          <a:p>
            <a:pPr>
              <a:lnSpc>
                <a:spcPct val="90000"/>
              </a:lnSpc>
            </a:pPr>
            <a:r>
              <a:rPr lang="en-US" sz="2700" dirty="0" smtClean="0"/>
              <a:t>Benefits of the VSIP Program:</a:t>
            </a:r>
          </a:p>
          <a:p>
            <a:pPr>
              <a:lnSpc>
                <a:spcPct val="90000"/>
              </a:lnSpc>
            </a:pPr>
            <a:endParaRPr lang="en-US" sz="2700" dirty="0" smtClean="0"/>
          </a:p>
          <a:p>
            <a:pPr>
              <a:lnSpc>
                <a:spcPct val="90000"/>
              </a:lnSpc>
            </a:pPr>
            <a:r>
              <a:rPr lang="en-US" sz="2700" dirty="0" smtClean="0"/>
              <a:t>*Enhanced Technical relationship with Microsoft</a:t>
            </a:r>
          </a:p>
          <a:p>
            <a:pPr lvl="1"/>
            <a:r>
              <a:rPr lang="en-US" sz="2000" dirty="0" smtClean="0"/>
              <a:t>- VSIP Developer Conferences &amp; Clinics</a:t>
            </a:r>
          </a:p>
          <a:p>
            <a:pPr lvl="1"/>
            <a:r>
              <a:rPr lang="en-US" sz="2000" dirty="0" smtClean="0"/>
              <a:t>- Personal relationships with the product teams</a:t>
            </a:r>
          </a:p>
          <a:p>
            <a:pPr>
              <a:lnSpc>
                <a:spcPct val="90000"/>
              </a:lnSpc>
            </a:pPr>
            <a:r>
              <a:rPr lang="en-US" sz="2700" dirty="0" smtClean="0"/>
              <a:t>*Extended licensing options</a:t>
            </a:r>
          </a:p>
          <a:p>
            <a:pPr lvl="1"/>
            <a:r>
              <a:rPr lang="en-US" sz="2000" dirty="0" smtClean="0"/>
              <a:t>- Royalty-free distribution of your products</a:t>
            </a:r>
          </a:p>
          <a:p>
            <a:pPr lvl="1"/>
            <a:r>
              <a:rPr lang="en-US" sz="2000" dirty="0" smtClean="0"/>
              <a:t>- Access to Microsoft Licensable Technologies</a:t>
            </a:r>
          </a:p>
          <a:p>
            <a:pPr>
              <a:lnSpc>
                <a:spcPct val="90000"/>
              </a:lnSpc>
            </a:pPr>
            <a:r>
              <a:rPr lang="en-US" sz="2700" dirty="0" smtClean="0"/>
              <a:t>*Marketing Benefits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- Three program levels to accommodate the needs of a wider variety of partners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- Co-marketing opportunities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- Access to millions of developers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960D4D-17D5-4CF7-94C9-E4BCE9CD4EE8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581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1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4339" y="3798889"/>
            <a:ext cx="6021386" cy="228772"/>
          </a:xfrm>
        </p:spPr>
        <p:txBody>
          <a:bodyPr/>
          <a:lstStyle/>
          <a:p>
            <a:pPr rtl="0" eaLnBrk="1" fontAlgn="base" latinLnBrk="0" hangingPunct="1">
              <a:buFont typeface="Arial" pitchFamily="34" charset="0"/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These</a:t>
            </a:r>
            <a:r>
              <a:rPr lang="en-US" baseline="0" dirty="0" smtClean="0"/>
              <a:t> are examples of areas that can be extended in Visual Studio and not all inclusive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97CB2-1969-44C4-A057-8E092F43A0A2}" type="slidenum">
              <a:rPr lang="en-CA" smtClean="0"/>
              <a:pPr/>
              <a:t>17</a:t>
            </a:fld>
            <a:endParaRPr lang="en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  <p:sp>
        <p:nvSpPr>
          <p:cNvPr id="98308" name="Date Placeholder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EDB76251-404A-4623-BCD0-94E0AA36A658}" type="datetime8">
              <a:rPr lang="en-US" smtClean="0">
                <a:latin typeface="Arial" pitchFamily="34" charset="0"/>
              </a:rPr>
              <a:pPr/>
              <a:t>9/21/2009 10:15 AM</a:t>
            </a:fld>
            <a:endParaRPr lang="en-US" dirty="0" smtClean="0">
              <a:latin typeface="Arial" pitchFamily="34" charset="0"/>
            </a:endParaRPr>
          </a:p>
        </p:txBody>
      </p:sp>
      <p:sp>
        <p:nvSpPr>
          <p:cNvPr id="98309" name="Footer Placeholder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pitchFamily="34" charset="0"/>
              </a:rPr>
              <a:t>©2005 Microsoft Corporation. All rights reserved.</a:t>
            </a:r>
          </a:p>
          <a:p>
            <a:r>
              <a:rPr lang="en-US" dirty="0" smtClean="0">
                <a:latin typeface="Arial" pitchFamily="34" charset="0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9831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FB40D9-EA41-4442-AC0F-360A766D5A8B}" type="slidenum">
              <a:rPr lang="en-US" smtClean="0">
                <a:latin typeface="Arial" pitchFamily="34" charset="0"/>
              </a:rPr>
              <a:pPr/>
              <a:t>18</a:t>
            </a:fld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97CB2-1969-44C4-A057-8E092F43A0A2}" type="slidenum">
              <a:rPr lang="en-CA" smtClean="0"/>
              <a:pPr/>
              <a:t>19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050" y="273053"/>
            <a:ext cx="8593138" cy="7617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066802"/>
            <a:ext cx="8229600" cy="53551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" y="6553200"/>
            <a:ext cx="685800" cy="304800"/>
          </a:xfrm>
          <a:prstGeom prst="rect">
            <a:avLst/>
          </a:prstGeom>
        </p:spPr>
        <p:txBody>
          <a:bodyPr lIns="91410" tIns="45707" rIns="91410" bIns="45707"/>
          <a:lstStyle>
            <a:lvl1pPr>
              <a:defRPr/>
            </a:lvl1pPr>
          </a:lstStyle>
          <a:p>
            <a:fld id="{DF0DF558-D6E1-4A1F-8613-6110260766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73050" y="273053"/>
            <a:ext cx="8593138" cy="7617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4038600" cy="26776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066800"/>
            <a:ext cx="4038600" cy="26776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771900"/>
            <a:ext cx="4038600" cy="26776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4038600" cy="26776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38100" y="6553200"/>
            <a:ext cx="685800" cy="304800"/>
          </a:xfrm>
          <a:prstGeom prst="rect">
            <a:avLst/>
          </a:prstGeom>
        </p:spPr>
        <p:txBody>
          <a:bodyPr lIns="91410" tIns="45707" rIns="91410" bIns="45707"/>
          <a:lstStyle>
            <a:lvl1pPr>
              <a:defRPr/>
            </a:lvl1pPr>
          </a:lstStyle>
          <a:p>
            <a:fld id="{57846411-F3BD-41B8-B728-546495412B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26" Type="http://schemas.openxmlformats.org/officeDocument/2006/relationships/image" Target="../media/image43.png"/><Relationship Id="rId39" Type="http://schemas.openxmlformats.org/officeDocument/2006/relationships/oleObject" Target="../embeddings/oleObject8.bin"/><Relationship Id="rId21" Type="http://schemas.openxmlformats.org/officeDocument/2006/relationships/image" Target="../media/image38.png"/><Relationship Id="rId34" Type="http://schemas.openxmlformats.org/officeDocument/2006/relationships/image" Target="../media/image49.png"/><Relationship Id="rId42" Type="http://schemas.openxmlformats.org/officeDocument/2006/relationships/image" Target="../media/image52.png"/><Relationship Id="rId47" Type="http://schemas.openxmlformats.org/officeDocument/2006/relationships/image" Target="../media/image56.png"/><Relationship Id="rId50" Type="http://schemas.openxmlformats.org/officeDocument/2006/relationships/hyperlink" Target="http://www.syncfusion.com/" TargetMode="External"/><Relationship Id="rId55" Type="http://schemas.openxmlformats.org/officeDocument/2006/relationships/image" Target="../media/image63.png"/><Relationship Id="rId63" Type="http://schemas.openxmlformats.org/officeDocument/2006/relationships/image" Target="../media/image71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29" Type="http://schemas.openxmlformats.org/officeDocument/2006/relationships/image" Target="../media/image45.png"/><Relationship Id="rId41" Type="http://schemas.openxmlformats.org/officeDocument/2006/relationships/image" Target="../media/image51.png"/><Relationship Id="rId54" Type="http://schemas.openxmlformats.org/officeDocument/2006/relationships/image" Target="../media/image62.png"/><Relationship Id="rId62" Type="http://schemas.openxmlformats.org/officeDocument/2006/relationships/image" Target="../media/image70.gi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8.png"/><Relationship Id="rId24" Type="http://schemas.openxmlformats.org/officeDocument/2006/relationships/image" Target="../media/image41.png"/><Relationship Id="rId32" Type="http://schemas.openxmlformats.org/officeDocument/2006/relationships/image" Target="../media/image48.png"/><Relationship Id="rId37" Type="http://schemas.openxmlformats.org/officeDocument/2006/relationships/oleObject" Target="../embeddings/oleObject6.bin"/><Relationship Id="rId40" Type="http://schemas.openxmlformats.org/officeDocument/2006/relationships/oleObject" Target="../embeddings/oleObject9.bin"/><Relationship Id="rId45" Type="http://schemas.openxmlformats.org/officeDocument/2006/relationships/image" Target="../media/image55.png"/><Relationship Id="rId53" Type="http://schemas.openxmlformats.org/officeDocument/2006/relationships/image" Target="../media/image61.png"/><Relationship Id="rId58" Type="http://schemas.openxmlformats.org/officeDocument/2006/relationships/image" Target="../media/image66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28" Type="http://schemas.openxmlformats.org/officeDocument/2006/relationships/oleObject" Target="../embeddings/oleObject3.bin"/><Relationship Id="rId36" Type="http://schemas.openxmlformats.org/officeDocument/2006/relationships/oleObject" Target="../embeddings/oleObject5.bin"/><Relationship Id="rId49" Type="http://schemas.openxmlformats.org/officeDocument/2006/relationships/image" Target="../media/image58.png"/><Relationship Id="rId57" Type="http://schemas.openxmlformats.org/officeDocument/2006/relationships/image" Target="../media/image65.png"/><Relationship Id="rId61" Type="http://schemas.openxmlformats.org/officeDocument/2006/relationships/image" Target="../media/image69.gif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31" Type="http://schemas.openxmlformats.org/officeDocument/2006/relationships/image" Target="../media/image47.png"/><Relationship Id="rId44" Type="http://schemas.openxmlformats.org/officeDocument/2006/relationships/image" Target="../media/image54.jpeg"/><Relationship Id="rId52" Type="http://schemas.openxmlformats.org/officeDocument/2006/relationships/image" Target="../media/image60.png"/><Relationship Id="rId60" Type="http://schemas.openxmlformats.org/officeDocument/2006/relationships/image" Target="../media/image68.gif"/><Relationship Id="rId4" Type="http://schemas.openxmlformats.org/officeDocument/2006/relationships/chart" Target="../charts/chart1.xml"/><Relationship Id="rId9" Type="http://schemas.openxmlformats.org/officeDocument/2006/relationships/image" Target="../media/image26.png"/><Relationship Id="rId14" Type="http://schemas.openxmlformats.org/officeDocument/2006/relationships/image" Target="../media/image31.png"/><Relationship Id="rId22" Type="http://schemas.openxmlformats.org/officeDocument/2006/relationships/image" Target="../media/image39.png"/><Relationship Id="rId27" Type="http://schemas.openxmlformats.org/officeDocument/2006/relationships/image" Target="../media/image44.png"/><Relationship Id="rId30" Type="http://schemas.openxmlformats.org/officeDocument/2006/relationships/image" Target="../media/image46.png"/><Relationship Id="rId35" Type="http://schemas.openxmlformats.org/officeDocument/2006/relationships/image" Target="../media/image50.png"/><Relationship Id="rId43" Type="http://schemas.openxmlformats.org/officeDocument/2006/relationships/image" Target="../media/image53.jpeg"/><Relationship Id="rId48" Type="http://schemas.openxmlformats.org/officeDocument/2006/relationships/image" Target="../media/image57.png"/><Relationship Id="rId56" Type="http://schemas.openxmlformats.org/officeDocument/2006/relationships/image" Target="../media/image64.png"/><Relationship Id="rId64" Type="http://schemas.openxmlformats.org/officeDocument/2006/relationships/image" Target="../media/image72.jpeg"/><Relationship Id="rId8" Type="http://schemas.openxmlformats.org/officeDocument/2006/relationships/image" Target="../media/image25.png"/><Relationship Id="rId51" Type="http://schemas.openxmlformats.org/officeDocument/2006/relationships/image" Target="../media/image59.png"/><Relationship Id="rId3" Type="http://schemas.openxmlformats.org/officeDocument/2006/relationships/notesSlide" Target="../notesSlides/notesSlide5.xml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5" Type="http://schemas.openxmlformats.org/officeDocument/2006/relationships/image" Target="../media/image42.png"/><Relationship Id="rId33" Type="http://schemas.openxmlformats.org/officeDocument/2006/relationships/oleObject" Target="../embeddings/oleObject4.bin"/><Relationship Id="rId38" Type="http://schemas.openxmlformats.org/officeDocument/2006/relationships/oleObject" Target="../embeddings/oleObject7.bin"/><Relationship Id="rId46" Type="http://schemas.openxmlformats.org/officeDocument/2006/relationships/hyperlink" Target="http://www.saxsoft.com/" TargetMode="External"/><Relationship Id="rId59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71600"/>
            <a:ext cx="8915400" cy="1828800"/>
          </a:xfrm>
        </p:spPr>
        <p:txBody>
          <a:bodyPr/>
          <a:lstStyle/>
          <a:p>
            <a:r>
              <a:rPr lang="en-CA" dirty="0" smtClean="0"/>
              <a:t>Extending Visual Studio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What can I do?</a:t>
            </a:r>
            <a:br>
              <a:rPr lang="en-CA" dirty="0" smtClean="0"/>
            </a:br>
            <a:r>
              <a:rPr lang="en-CA" dirty="0" smtClean="0"/>
              <a:t>Why would I do that?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Products that Extend the IDE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410200" y="1600200"/>
            <a:ext cx="3276600" cy="4709160"/>
          </a:xfrm>
        </p:spPr>
        <p:txBody>
          <a:bodyPr/>
          <a:lstStyle/>
          <a:p>
            <a:r>
              <a:rPr lang="en-CA" dirty="0" err="1" smtClean="0"/>
              <a:t>CodeRush</a:t>
            </a:r>
            <a:endParaRPr lang="en-CA" dirty="0" smtClean="0"/>
          </a:p>
          <a:p>
            <a:r>
              <a:rPr lang="en-CA" dirty="0" smtClean="0"/>
              <a:t>Less typing</a:t>
            </a:r>
          </a:p>
          <a:p>
            <a:r>
              <a:rPr lang="en-CA" dirty="0" smtClean="0"/>
              <a:t>Faster understanding of code</a:t>
            </a:r>
          </a:p>
          <a:p>
            <a:r>
              <a:rPr lang="en-CA" dirty="0" smtClean="0"/>
              <a:t>All about productivity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295400"/>
            <a:ext cx="457200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7"/>
            <a:ext cx="8991600" cy="1431161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Find Extensions</a:t>
            </a:r>
            <a:b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Visual Studio Gallery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275"/>
            <a:ext cx="4876800" cy="4978178"/>
          </a:xfrm>
        </p:spPr>
        <p:txBody>
          <a:bodyPr>
            <a:normAutofit/>
          </a:bodyPr>
          <a:lstStyle/>
          <a:p>
            <a:r>
              <a:rPr lang="en-US" dirty="0" smtClean="0"/>
              <a:t>1200</a:t>
            </a:r>
            <a:r>
              <a:rPr lang="en-US" sz="2800" dirty="0" smtClean="0"/>
              <a:t>+ extensions available from Microsoft and third parties</a:t>
            </a:r>
          </a:p>
          <a:p>
            <a:pPr lvl="1"/>
            <a:r>
              <a:rPr lang="en-US" sz="2400" dirty="0" smtClean="0"/>
              <a:t>Hundreds are free</a:t>
            </a:r>
          </a:p>
          <a:p>
            <a:pPr lvl="1"/>
            <a:r>
              <a:rPr lang="en-US" dirty="0" smtClean="0"/>
              <a:t>Free trials of premium tools</a:t>
            </a:r>
            <a:endParaRPr lang="en-US" sz="2400" dirty="0" smtClean="0"/>
          </a:p>
          <a:p>
            <a:r>
              <a:rPr lang="en-US" sz="2800" dirty="0" smtClean="0"/>
              <a:t>Anyone can publish their extensions onto Visual Studio Gallery</a:t>
            </a:r>
          </a:p>
          <a:p>
            <a:r>
              <a:rPr lang="en-US" dirty="0" smtClean="0"/>
              <a:t>visualstudiogallery.com</a:t>
            </a: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pPr>
              <a:buNone/>
            </a:pPr>
            <a:endParaRPr lang="en-US" sz="2800" dirty="0" smtClean="0"/>
          </a:p>
        </p:txBody>
      </p:sp>
      <p:pic>
        <p:nvPicPr>
          <p:cNvPr id="5" name="Picture 4" descr="vsgaller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341" y="2133600"/>
            <a:ext cx="4452659" cy="284304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CA" dirty="0" smtClean="0"/>
              <a:t>How far can you go?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Make Visual Studio more useful to you</a:t>
            </a:r>
          </a:p>
          <a:p>
            <a:pPr lvl="1"/>
            <a:r>
              <a:rPr lang="en-CA" dirty="0" smtClean="0"/>
              <a:t>Productivity enhancers </a:t>
            </a:r>
          </a:p>
          <a:p>
            <a:pPr lvl="2"/>
            <a:r>
              <a:rPr lang="en-CA" dirty="0" smtClean="0"/>
              <a:t>Editor</a:t>
            </a:r>
          </a:p>
          <a:p>
            <a:pPr lvl="2"/>
            <a:r>
              <a:rPr lang="en-CA" dirty="0" smtClean="0"/>
              <a:t>Tool windows</a:t>
            </a:r>
          </a:p>
          <a:p>
            <a:pPr lvl="2"/>
            <a:r>
              <a:rPr lang="en-CA" dirty="0" smtClean="0"/>
              <a:t>Refactoring and other “code touch” products</a:t>
            </a:r>
          </a:p>
          <a:p>
            <a:pPr lvl="2"/>
            <a:r>
              <a:rPr lang="en-CA" dirty="0" smtClean="0"/>
              <a:t>Code translators</a:t>
            </a:r>
          </a:p>
          <a:p>
            <a:pPr lvl="1"/>
            <a:r>
              <a:rPr lang="en-CA" dirty="0" smtClean="0"/>
              <a:t>Your own help content</a:t>
            </a:r>
          </a:p>
          <a:p>
            <a:pPr lvl="1"/>
            <a:r>
              <a:rPr lang="en-CA" dirty="0" smtClean="0"/>
              <a:t>Hook in tools you like to use</a:t>
            </a:r>
          </a:p>
          <a:p>
            <a:pPr lvl="2"/>
            <a:r>
              <a:rPr lang="en-CA" dirty="0" smtClean="0"/>
              <a:t>Timesheeting</a:t>
            </a:r>
          </a:p>
          <a:p>
            <a:pPr lvl="2"/>
            <a:r>
              <a:rPr lang="en-CA" dirty="0" smtClean="0"/>
              <a:t>Profiling </a:t>
            </a:r>
          </a:p>
          <a:p>
            <a:pPr lvl="1"/>
            <a:r>
              <a:rPr lang="en-CA" dirty="0" smtClean="0"/>
              <a:t>Apply coding standards and policies across teams</a:t>
            </a:r>
          </a:p>
          <a:p>
            <a:pPr>
              <a:buNone/>
            </a:pPr>
            <a:endParaRPr lang="en-C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>
            <a:normAutofit/>
          </a:bodyPr>
          <a:lstStyle/>
          <a:p>
            <a:r>
              <a:rPr lang="en-CA" dirty="0" smtClean="0"/>
              <a:t>How far can you go?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Make Visual Studio the tool you use for everything</a:t>
            </a:r>
          </a:p>
          <a:p>
            <a:pPr lvl="1"/>
            <a:r>
              <a:rPr lang="en-CA" dirty="0" smtClean="0"/>
              <a:t>New languages with syntax coloring and integrated tools</a:t>
            </a:r>
          </a:p>
          <a:p>
            <a:pPr lvl="1"/>
            <a:r>
              <a:rPr lang="en-CA" dirty="0" smtClean="0"/>
              <a:t>Modeling tools</a:t>
            </a:r>
          </a:p>
          <a:p>
            <a:pPr lvl="2"/>
            <a:r>
              <a:rPr lang="en-CA" dirty="0" smtClean="0"/>
              <a:t>Diagramming</a:t>
            </a:r>
          </a:p>
          <a:p>
            <a:pPr lvl="2"/>
            <a:r>
              <a:rPr lang="en-CA" dirty="0" smtClean="0"/>
              <a:t>Code generation</a:t>
            </a:r>
          </a:p>
          <a:p>
            <a:pPr lvl="2"/>
            <a:r>
              <a:rPr lang="en-CA" dirty="0" smtClean="0"/>
              <a:t>Domain specific languages</a:t>
            </a:r>
          </a:p>
          <a:p>
            <a:pPr lvl="1"/>
            <a:r>
              <a:rPr lang="en-CA" dirty="0" smtClean="0"/>
              <a:t>Integrate to other applications </a:t>
            </a:r>
          </a:p>
          <a:p>
            <a:pPr lvl="2"/>
            <a:r>
              <a:rPr lang="en-CA" dirty="0" smtClean="0"/>
              <a:t>Oracle for database development</a:t>
            </a:r>
          </a:p>
          <a:p>
            <a:pPr lvl="2"/>
            <a:r>
              <a:rPr lang="en-CA" dirty="0" smtClean="0"/>
              <a:t>SVN for source control</a:t>
            </a:r>
          </a:p>
          <a:p>
            <a:endParaRPr lang="en-CA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And the $$$ Opportunity?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1200+ products in VS Gallery (many are commercial)</a:t>
            </a:r>
          </a:p>
          <a:p>
            <a:r>
              <a:rPr lang="en-CA" dirty="0" smtClean="0"/>
              <a:t>Opportunity to build and sell tools that extend VS</a:t>
            </a:r>
          </a:p>
          <a:p>
            <a:pPr lvl="1"/>
            <a:r>
              <a:rPr lang="en-CA" dirty="0" smtClean="0"/>
              <a:t>e.g., Silverlight, SharePoint, Azure</a:t>
            </a:r>
          </a:p>
          <a:p>
            <a:pPr lvl="1"/>
            <a:r>
              <a:rPr lang="en-CA" dirty="0" smtClean="0"/>
              <a:t>e.g., Security tools, Cloud tools, etc.</a:t>
            </a:r>
          </a:p>
          <a:p>
            <a:r>
              <a:rPr lang="en-CA" dirty="0" smtClean="0"/>
              <a:t>Business, technical and marketing resources for extenders: Visual Studio Industry Partner Program</a:t>
            </a:r>
          </a:p>
          <a:p>
            <a:pPr lvl="1"/>
            <a:r>
              <a:rPr lang="en-CA" dirty="0" smtClean="0"/>
              <a:t>http://microsoft.com/vsip</a:t>
            </a:r>
            <a:endParaRPr lang="en-C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73050" y="273050"/>
            <a:ext cx="8593138" cy="623248"/>
          </a:xfrm>
        </p:spPr>
        <p:txBody>
          <a:bodyPr lIns="76197" tIns="38098" rIns="76197" bIns="38098">
            <a:normAutofit fontScale="90000"/>
          </a:bodyPr>
          <a:lstStyle/>
          <a:p>
            <a:r>
              <a:rPr sz="4500"/>
              <a:t>VSIP Program </a:t>
            </a:r>
            <a:r>
              <a:rPr lang="en-US" sz="4500" dirty="0" smtClean="0"/>
              <a:t>at a Glance</a:t>
            </a:r>
            <a:endParaRPr sz="4500"/>
          </a:p>
        </p:txBody>
      </p:sp>
      <p:sp>
        <p:nvSpPr>
          <p:cNvPr id="604226" name="Text Box 66"/>
          <p:cNvSpPr txBox="1">
            <a:spLocks noChangeArrowheads="1"/>
          </p:cNvSpPr>
          <p:nvPr/>
        </p:nvSpPr>
        <p:spPr bwMode="auto">
          <a:xfrm>
            <a:off x="4876800" y="1450795"/>
            <a:ext cx="3886200" cy="2054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36" tIns="45718" rIns="91436" bIns="45718">
            <a:spAutoFit/>
          </a:bodyPr>
          <a:lstStyle/>
          <a:p>
            <a:pPr marL="171443" indent="-171443">
              <a:spcBef>
                <a:spcPct val="50000"/>
              </a:spcBef>
              <a:buFontTx/>
              <a:buChar char="•"/>
            </a:pPr>
            <a:r>
              <a:rPr lang="en-US" sz="1700" dirty="0" smtClean="0"/>
              <a:t>Currently over 200 Alliance, Technology and Premier </a:t>
            </a:r>
            <a:r>
              <a:rPr lang="en-US" sz="1700" dirty="0"/>
              <a:t>VSIP partners have released ~1200 </a:t>
            </a:r>
            <a:r>
              <a:rPr lang="en-US" sz="1700" dirty="0" smtClean="0"/>
              <a:t>products</a:t>
            </a:r>
            <a:endParaRPr lang="en-US" sz="1700" dirty="0"/>
          </a:p>
          <a:p>
            <a:pPr marL="171443" indent="-171443">
              <a:spcBef>
                <a:spcPct val="50000"/>
              </a:spcBef>
              <a:buFontTx/>
              <a:buChar char="•"/>
            </a:pPr>
            <a:r>
              <a:rPr lang="en-US" sz="1700" dirty="0"/>
              <a:t>Over 10,000 public products integrated into Visual Studio across all levels of </a:t>
            </a:r>
            <a:r>
              <a:rPr lang="en-US" sz="1700" dirty="0" smtClean="0"/>
              <a:t>extensibility</a:t>
            </a:r>
            <a:endParaRPr lang="en-US" sz="1700" dirty="0"/>
          </a:p>
        </p:txBody>
      </p:sp>
      <p:graphicFrame>
        <p:nvGraphicFramePr>
          <p:cNvPr id="67" name="Object 14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28600" y="990600"/>
          <a:ext cx="4295835" cy="3381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2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7086601" y="5202238"/>
          <a:ext cx="682625" cy="244475"/>
        </p:xfrm>
        <a:graphic>
          <a:graphicData uri="http://schemas.openxmlformats.org/presentationml/2006/ole">
            <p:oleObj spid="_x0000_s1026" name="Bitmap Image" r:id="rId5" imgW="1324160" imgH="466543" progId="PBrush">
              <p:embed/>
            </p:oleObj>
          </a:graphicData>
        </a:graphic>
      </p:graphicFrame>
      <p:graphicFrame>
        <p:nvGraphicFramePr>
          <p:cNvPr id="73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4032251" y="5527675"/>
          <a:ext cx="949325" cy="209550"/>
        </p:xfrm>
        <a:graphic>
          <a:graphicData uri="http://schemas.openxmlformats.org/presentationml/2006/ole">
            <p:oleObj spid="_x0000_s1027" name="Bitmap Image" r:id="rId6" imgW="1638529" imgH="409632" progId="PBrush">
              <p:embed/>
            </p:oleObj>
          </a:graphicData>
        </a:graphic>
      </p:graphicFrame>
      <p:pic>
        <p:nvPicPr>
          <p:cNvPr id="74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3241" b="-8127"/>
          <a:stretch>
            <a:fillRect/>
          </a:stretch>
        </p:blipFill>
        <p:spPr bwMode="auto">
          <a:xfrm>
            <a:off x="2381220" y="5193795"/>
            <a:ext cx="682625" cy="404813"/>
          </a:xfrm>
          <a:prstGeom prst="rect">
            <a:avLst/>
          </a:prstGeom>
          <a:noFill/>
        </p:spPr>
      </p:pic>
      <p:pic>
        <p:nvPicPr>
          <p:cNvPr id="75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90600" y="4953001"/>
            <a:ext cx="1244600" cy="307975"/>
          </a:xfrm>
          <a:prstGeom prst="rect">
            <a:avLst/>
          </a:prstGeom>
          <a:noFill/>
        </p:spPr>
      </p:pic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1" y="6172200"/>
            <a:ext cx="1000125" cy="279400"/>
          </a:xfrm>
          <a:prstGeom prst="rect">
            <a:avLst/>
          </a:prstGeom>
          <a:noFill/>
        </p:spPr>
      </p:pic>
      <p:pic>
        <p:nvPicPr>
          <p:cNvPr id="77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34200" y="6172200"/>
            <a:ext cx="446088" cy="279400"/>
          </a:xfrm>
          <a:prstGeom prst="rect">
            <a:avLst/>
          </a:prstGeom>
          <a:noFill/>
        </p:spPr>
      </p:pic>
      <p:pic>
        <p:nvPicPr>
          <p:cNvPr id="78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1" y="5562600"/>
            <a:ext cx="403225" cy="201613"/>
          </a:xfrm>
          <a:prstGeom prst="rect">
            <a:avLst/>
          </a:prstGeom>
          <a:noFill/>
        </p:spPr>
      </p:pic>
      <p:pic>
        <p:nvPicPr>
          <p:cNvPr id="79" name="Picture 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229601" y="5029200"/>
            <a:ext cx="714375" cy="177800"/>
          </a:xfrm>
          <a:prstGeom prst="rect">
            <a:avLst/>
          </a:prstGeom>
          <a:noFill/>
        </p:spPr>
      </p:pic>
      <p:pic>
        <p:nvPicPr>
          <p:cNvPr id="80" name="Picture 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59801" y="5329238"/>
            <a:ext cx="498475" cy="149225"/>
          </a:xfrm>
          <a:prstGeom prst="rect">
            <a:avLst/>
          </a:prstGeom>
          <a:noFill/>
        </p:spPr>
      </p:pic>
      <p:pic>
        <p:nvPicPr>
          <p:cNvPr id="81" name="Picture 1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810000" y="4953000"/>
            <a:ext cx="741363" cy="247650"/>
          </a:xfrm>
          <a:prstGeom prst="rect">
            <a:avLst/>
          </a:prstGeom>
          <a:noFill/>
        </p:spPr>
      </p:pic>
      <p:pic>
        <p:nvPicPr>
          <p:cNvPr id="82" name="Picture 1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058026" y="4252913"/>
            <a:ext cx="860425" cy="215900"/>
          </a:xfrm>
          <a:prstGeom prst="rect">
            <a:avLst/>
          </a:prstGeom>
          <a:noFill/>
        </p:spPr>
      </p:pic>
      <p:pic>
        <p:nvPicPr>
          <p:cNvPr id="84" name="Picture 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391400" y="4648200"/>
            <a:ext cx="1385888" cy="304800"/>
          </a:xfrm>
          <a:prstGeom prst="rect">
            <a:avLst/>
          </a:prstGeom>
          <a:noFill/>
        </p:spPr>
      </p:pic>
      <p:pic>
        <p:nvPicPr>
          <p:cNvPr id="85" name="Picture 16"/>
          <p:cNvPicPr>
            <a:picLocks noChangeAspect="1" noChangeArrowheads="1"/>
          </p:cNvPicPr>
          <p:nvPr/>
        </p:nvPicPr>
        <p:blipFill>
          <a:blip r:embed="rId17" cstate="print"/>
          <a:srcRect l="9236" r="10747" b="15074"/>
          <a:stretch>
            <a:fillRect/>
          </a:stretch>
        </p:blipFill>
        <p:spPr bwMode="auto">
          <a:xfrm>
            <a:off x="6172200" y="6096000"/>
            <a:ext cx="588963" cy="350838"/>
          </a:xfrm>
          <a:prstGeom prst="rect">
            <a:avLst/>
          </a:prstGeom>
          <a:noFill/>
        </p:spPr>
      </p:pic>
      <p:pic>
        <p:nvPicPr>
          <p:cNvPr id="87" name="Picture 18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5410201"/>
            <a:ext cx="561608" cy="300862"/>
          </a:xfrm>
          <a:prstGeom prst="rect">
            <a:avLst/>
          </a:prstGeom>
          <a:noFill/>
        </p:spPr>
      </p:pic>
      <p:pic>
        <p:nvPicPr>
          <p:cNvPr id="88" name="Picture 19"/>
          <p:cNvPicPr>
            <a:picLocks noChangeAspect="1" noChangeArrowheads="1"/>
          </p:cNvPicPr>
          <p:nvPr/>
        </p:nvPicPr>
        <p:blipFill>
          <a:blip r:embed="rId19"/>
          <a:srcRect l="4468" r="731"/>
          <a:stretch>
            <a:fillRect/>
          </a:stretch>
        </p:blipFill>
        <p:spPr bwMode="auto">
          <a:xfrm>
            <a:off x="7391400" y="5638800"/>
            <a:ext cx="381000" cy="173038"/>
          </a:xfrm>
          <a:prstGeom prst="rect">
            <a:avLst/>
          </a:prstGeom>
          <a:noFill/>
        </p:spPr>
      </p:pic>
      <p:pic>
        <p:nvPicPr>
          <p:cNvPr id="91" name="Picture 2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438401" y="5943600"/>
            <a:ext cx="771525" cy="153988"/>
          </a:xfrm>
          <a:prstGeom prst="rect">
            <a:avLst/>
          </a:prstGeom>
          <a:noFill/>
        </p:spPr>
      </p:pic>
      <p:pic>
        <p:nvPicPr>
          <p:cNvPr id="92" name="Picture 2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562601" y="5029200"/>
            <a:ext cx="746125" cy="146050"/>
          </a:xfrm>
          <a:prstGeom prst="rect">
            <a:avLst/>
          </a:prstGeom>
          <a:noFill/>
        </p:spPr>
      </p:pic>
      <p:pic>
        <p:nvPicPr>
          <p:cNvPr id="93" name="Picture 24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553201" y="4800600"/>
            <a:ext cx="625475" cy="152400"/>
          </a:xfrm>
          <a:prstGeom prst="rect">
            <a:avLst/>
          </a:prstGeom>
          <a:noFill/>
        </p:spPr>
      </p:pic>
      <p:pic>
        <p:nvPicPr>
          <p:cNvPr id="94" name="Picture 25" descr="Compaq 2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819400" y="5638800"/>
            <a:ext cx="569913" cy="120650"/>
          </a:xfrm>
          <a:prstGeom prst="rect">
            <a:avLst/>
          </a:prstGeom>
          <a:noFill/>
        </p:spPr>
      </p:pic>
      <p:pic>
        <p:nvPicPr>
          <p:cNvPr id="95" name="Picture 26" descr="IBM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838201" y="5486400"/>
            <a:ext cx="682625" cy="246063"/>
          </a:xfrm>
          <a:prstGeom prst="rect">
            <a:avLst/>
          </a:prstGeom>
          <a:noFill/>
        </p:spPr>
      </p:pic>
      <p:pic>
        <p:nvPicPr>
          <p:cNvPr id="96" name="Picture 27" descr="groove_logo-corp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1" y="5257800"/>
            <a:ext cx="7080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28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543800" y="6248401"/>
            <a:ext cx="457200" cy="200025"/>
          </a:xfrm>
          <a:prstGeom prst="rect">
            <a:avLst/>
          </a:prstGeom>
          <a:noFill/>
        </p:spPr>
      </p:pic>
      <p:pic>
        <p:nvPicPr>
          <p:cNvPr id="100" name="Picture 31"/>
          <p:cNvPicPr>
            <a:picLocks noChangeAspect="1" noChangeArrowheads="1"/>
          </p:cNvPicPr>
          <p:nvPr/>
        </p:nvPicPr>
        <p:blipFill>
          <a:blip r:embed="rId27"/>
          <a:srcRect r="6886" b="4861"/>
          <a:stretch>
            <a:fillRect/>
          </a:stretch>
        </p:blipFill>
        <p:spPr bwMode="auto">
          <a:xfrm>
            <a:off x="4495800" y="4343401"/>
            <a:ext cx="881063" cy="149225"/>
          </a:xfrm>
          <a:prstGeom prst="rect">
            <a:avLst/>
          </a:prstGeom>
          <a:noFill/>
        </p:spPr>
      </p:pic>
      <p:graphicFrame>
        <p:nvGraphicFramePr>
          <p:cNvPr id="102" name="Object 33"/>
          <p:cNvGraphicFramePr>
            <a:graphicFrameLocks noChangeAspect="1"/>
          </p:cNvGraphicFramePr>
          <p:nvPr/>
        </p:nvGraphicFramePr>
        <p:xfrm>
          <a:off x="4419600" y="6172201"/>
          <a:ext cx="374650" cy="200025"/>
        </p:xfrm>
        <a:graphic>
          <a:graphicData uri="http://schemas.openxmlformats.org/presentationml/2006/ole">
            <p:oleObj spid="_x0000_s1029" name="Bitmap Image" r:id="rId28" imgW="961905" imgH="514422" progId="PBrush">
              <p:embed/>
            </p:oleObj>
          </a:graphicData>
        </a:graphic>
      </p:graphicFrame>
      <p:pic>
        <p:nvPicPr>
          <p:cNvPr id="103" name="Picture 34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486401" y="4267200"/>
            <a:ext cx="593725" cy="292100"/>
          </a:xfrm>
          <a:prstGeom prst="rect">
            <a:avLst/>
          </a:prstGeom>
          <a:noFill/>
        </p:spPr>
      </p:pic>
      <p:pic>
        <p:nvPicPr>
          <p:cNvPr id="105" name="Picture 36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1509713" y="6296025"/>
            <a:ext cx="623887" cy="204788"/>
          </a:xfrm>
          <a:prstGeom prst="rect">
            <a:avLst/>
          </a:prstGeom>
          <a:noFill/>
        </p:spPr>
      </p:pic>
      <p:pic>
        <p:nvPicPr>
          <p:cNvPr id="107" name="Picture 38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2438400" y="6248400"/>
            <a:ext cx="730250" cy="188913"/>
          </a:xfrm>
          <a:prstGeom prst="rect">
            <a:avLst/>
          </a:prstGeom>
          <a:noFill/>
        </p:spPr>
      </p:pic>
      <p:pic>
        <p:nvPicPr>
          <p:cNvPr id="108" name="Picture 39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2986088" y="4418013"/>
            <a:ext cx="404812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9" name="Object 40"/>
          <p:cNvGraphicFramePr>
            <a:graphicFrameLocks noChangeAspect="1"/>
          </p:cNvGraphicFramePr>
          <p:nvPr>
            <p:ph sz="quarter" idx="4"/>
          </p:nvPr>
        </p:nvGraphicFramePr>
        <p:xfrm>
          <a:off x="6248400" y="5748338"/>
          <a:ext cx="404813" cy="192087"/>
        </p:xfrm>
        <a:graphic>
          <a:graphicData uri="http://schemas.openxmlformats.org/presentationml/2006/ole">
            <p:oleObj spid="_x0000_s1030" name="Bitmap Image" r:id="rId33" imgW="1038370" imgH="495369" progId="PBrush">
              <p:embed/>
            </p:oleObj>
          </a:graphicData>
        </a:graphic>
      </p:graphicFrame>
      <p:pic>
        <p:nvPicPr>
          <p:cNvPr id="110" name="Picture 41" descr="final2_01"/>
          <p:cNvPicPr>
            <a:picLocks noChangeAspect="1" noChangeArrowheads="1"/>
          </p:cNvPicPr>
          <p:nvPr/>
        </p:nvPicPr>
        <p:blipFill>
          <a:blip r:embed="rId34"/>
          <a:srcRect l="32166" r="33592"/>
          <a:stretch>
            <a:fillRect/>
          </a:stretch>
        </p:blipFill>
        <p:spPr bwMode="auto">
          <a:xfrm>
            <a:off x="6400800" y="5029200"/>
            <a:ext cx="609600" cy="166688"/>
          </a:xfrm>
          <a:prstGeom prst="rect">
            <a:avLst/>
          </a:prstGeom>
          <a:noFill/>
        </p:spPr>
      </p:pic>
      <p:pic>
        <p:nvPicPr>
          <p:cNvPr id="112" name="Picture 43" descr="homeheader"/>
          <p:cNvPicPr>
            <a:picLocks noChangeAspect="1" noChangeArrowheads="1"/>
          </p:cNvPicPr>
          <p:nvPr/>
        </p:nvPicPr>
        <p:blipFill>
          <a:blip r:embed="rId35"/>
          <a:srcRect r="44000" b="-3703"/>
          <a:stretch>
            <a:fillRect/>
          </a:stretch>
        </p:blipFill>
        <p:spPr bwMode="auto">
          <a:xfrm>
            <a:off x="838200" y="4489450"/>
            <a:ext cx="1244600" cy="311150"/>
          </a:xfrm>
          <a:prstGeom prst="rect">
            <a:avLst/>
          </a:prstGeom>
          <a:noFill/>
        </p:spPr>
      </p:pic>
      <p:graphicFrame>
        <p:nvGraphicFramePr>
          <p:cNvPr id="113" name="Object 44"/>
          <p:cNvGraphicFramePr>
            <a:graphicFrameLocks noChangeAspect="1"/>
          </p:cNvGraphicFramePr>
          <p:nvPr/>
        </p:nvGraphicFramePr>
        <p:xfrm>
          <a:off x="4572000" y="4648200"/>
          <a:ext cx="852488" cy="266700"/>
        </p:xfrm>
        <a:graphic>
          <a:graphicData uri="http://schemas.openxmlformats.org/presentationml/2006/ole">
            <p:oleObj spid="_x0000_s1032" name="Bitmap Image" r:id="rId36" imgW="2190476" imgH="685714" progId="PBrush">
              <p:embed/>
            </p:oleObj>
          </a:graphicData>
        </a:graphic>
      </p:graphicFrame>
      <p:graphicFrame>
        <p:nvGraphicFramePr>
          <p:cNvPr id="114" name="Object 45"/>
          <p:cNvGraphicFramePr>
            <a:graphicFrameLocks noChangeAspect="1"/>
          </p:cNvGraphicFramePr>
          <p:nvPr/>
        </p:nvGraphicFramePr>
        <p:xfrm>
          <a:off x="4724400" y="5029200"/>
          <a:ext cx="711200" cy="234950"/>
        </p:xfrm>
        <a:graphic>
          <a:graphicData uri="http://schemas.openxmlformats.org/presentationml/2006/ole">
            <p:oleObj spid="_x0000_s1033" name="Bitmap Image" r:id="rId37" imgW="1066667" imgH="352474" progId="PBrush">
              <p:embed/>
            </p:oleObj>
          </a:graphicData>
        </a:graphic>
      </p:graphicFrame>
      <p:graphicFrame>
        <p:nvGraphicFramePr>
          <p:cNvPr id="115" name="Object 46"/>
          <p:cNvGraphicFramePr>
            <a:graphicFrameLocks noChangeAspect="1"/>
          </p:cNvGraphicFramePr>
          <p:nvPr/>
        </p:nvGraphicFramePr>
        <p:xfrm>
          <a:off x="2667001" y="4953000"/>
          <a:ext cx="771525" cy="157163"/>
        </p:xfrm>
        <a:graphic>
          <a:graphicData uri="http://schemas.openxmlformats.org/presentationml/2006/ole">
            <p:oleObj spid="_x0000_s1034" name="Bitmap Image" r:id="rId38" imgW="2619048" imgH="533474" progId="PBrush">
              <p:embed/>
            </p:oleObj>
          </a:graphicData>
        </a:graphic>
      </p:graphicFrame>
      <p:graphicFrame>
        <p:nvGraphicFramePr>
          <p:cNvPr id="116" name="Object 47"/>
          <p:cNvGraphicFramePr>
            <a:graphicFrameLocks noChangeAspect="1"/>
          </p:cNvGraphicFramePr>
          <p:nvPr/>
        </p:nvGraphicFramePr>
        <p:xfrm>
          <a:off x="2209801" y="4648201"/>
          <a:ext cx="1216025" cy="168275"/>
        </p:xfrm>
        <a:graphic>
          <a:graphicData uri="http://schemas.openxmlformats.org/presentationml/2006/ole">
            <p:oleObj spid="_x0000_s1035" name="Bitmap Image" r:id="rId39" imgW="3304762" imgH="457143" progId="PBrush">
              <p:embed/>
            </p:oleObj>
          </a:graphicData>
        </a:graphic>
      </p:graphicFrame>
      <p:graphicFrame>
        <p:nvGraphicFramePr>
          <p:cNvPr id="117" name="Object 48"/>
          <p:cNvGraphicFramePr>
            <a:graphicFrameLocks noChangeAspect="1"/>
          </p:cNvGraphicFramePr>
          <p:nvPr/>
        </p:nvGraphicFramePr>
        <p:xfrm>
          <a:off x="6858000" y="5410201"/>
          <a:ext cx="901700" cy="104775"/>
        </p:xfrm>
        <a:graphic>
          <a:graphicData uri="http://schemas.openxmlformats.org/presentationml/2006/ole">
            <p:oleObj spid="_x0000_s1036" name="Bitmap Image" r:id="rId40" imgW="2314286" imgH="266737" progId="PBrush">
              <p:embed/>
            </p:oleObj>
          </a:graphicData>
        </a:graphic>
      </p:graphicFrame>
      <p:pic>
        <p:nvPicPr>
          <p:cNvPr id="118" name="Picture 49" descr="top_banner"/>
          <p:cNvPicPr>
            <a:picLocks noChangeAspect="1" noChangeArrowheads="1"/>
          </p:cNvPicPr>
          <p:nvPr/>
        </p:nvPicPr>
        <p:blipFill>
          <a:blip r:embed="rId41"/>
          <a:srcRect l="60800"/>
          <a:stretch>
            <a:fillRect/>
          </a:stretch>
        </p:blipFill>
        <p:spPr bwMode="auto">
          <a:xfrm>
            <a:off x="2133600" y="4114800"/>
            <a:ext cx="744522" cy="228600"/>
          </a:xfrm>
          <a:prstGeom prst="rect">
            <a:avLst/>
          </a:prstGeom>
          <a:noFill/>
        </p:spPr>
      </p:pic>
      <p:pic>
        <p:nvPicPr>
          <p:cNvPr id="119" name="Picture 50" descr="dartsmall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228600" y="5334000"/>
            <a:ext cx="533400" cy="160338"/>
          </a:xfrm>
          <a:prstGeom prst="rect">
            <a:avLst/>
          </a:prstGeom>
          <a:noFill/>
        </p:spPr>
      </p:pic>
      <p:pic>
        <p:nvPicPr>
          <p:cNvPr id="120" name="Picture 51" descr="FarPoint Technologies, Inc. Home Page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228600" y="5867400"/>
            <a:ext cx="623888" cy="188913"/>
          </a:xfrm>
          <a:prstGeom prst="rect">
            <a:avLst/>
          </a:prstGeom>
          <a:noFill/>
        </p:spPr>
      </p:pic>
      <p:pic>
        <p:nvPicPr>
          <p:cNvPr id="121" name="Picture 52" descr="mainbacknew"/>
          <p:cNvPicPr>
            <a:picLocks noChangeAspect="1" noChangeArrowheads="1"/>
          </p:cNvPicPr>
          <p:nvPr/>
        </p:nvPicPr>
        <p:blipFill>
          <a:blip r:embed="rId44" cstate="print"/>
          <a:srcRect l="1765" t="6146" r="57059" b="80565"/>
          <a:stretch>
            <a:fillRect/>
          </a:stretch>
        </p:blipFill>
        <p:spPr bwMode="auto">
          <a:xfrm>
            <a:off x="3581400" y="6248400"/>
            <a:ext cx="685800" cy="196850"/>
          </a:xfrm>
          <a:prstGeom prst="rect">
            <a:avLst/>
          </a:prstGeom>
          <a:noFill/>
        </p:spPr>
      </p:pic>
      <p:pic>
        <p:nvPicPr>
          <p:cNvPr id="122" name="Picture 53" descr="Janus Computer Systems, Inc.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6477000" y="4648200"/>
            <a:ext cx="800100" cy="88900"/>
          </a:xfrm>
          <a:prstGeom prst="rect">
            <a:avLst/>
          </a:prstGeom>
          <a:noFill/>
        </p:spPr>
      </p:pic>
      <p:pic>
        <p:nvPicPr>
          <p:cNvPr id="123" name="Picture 54" descr="logo">
            <a:hlinkClick r:id="rId46"/>
          </p:cNvPr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3567113" y="5576888"/>
            <a:ext cx="846137" cy="234950"/>
          </a:xfrm>
          <a:prstGeom prst="rect">
            <a:avLst/>
          </a:prstGeom>
          <a:noFill/>
        </p:spPr>
      </p:pic>
      <p:pic>
        <p:nvPicPr>
          <p:cNvPr id="124" name="Picture 55" descr="SALogo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3429000" y="5867400"/>
            <a:ext cx="723900" cy="236538"/>
          </a:xfrm>
          <a:prstGeom prst="rect">
            <a:avLst/>
          </a:prstGeom>
          <a:noFill/>
        </p:spPr>
      </p:pic>
      <p:pic>
        <p:nvPicPr>
          <p:cNvPr id="125" name="Picture 56" descr="sfxlogoburgundy2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4648201" y="5867400"/>
            <a:ext cx="682625" cy="119063"/>
          </a:xfrm>
          <a:prstGeom prst="rect">
            <a:avLst/>
          </a:prstGeom>
          <a:noFill/>
        </p:spPr>
      </p:pic>
      <p:pic>
        <p:nvPicPr>
          <p:cNvPr id="126" name="Picture 57" descr="header">
            <a:hlinkClick r:id="rId50"/>
          </p:cNvPr>
          <p:cNvPicPr>
            <a:picLocks noChangeAspect="1" noChangeArrowheads="1"/>
          </p:cNvPicPr>
          <p:nvPr/>
        </p:nvPicPr>
        <p:blipFill>
          <a:blip r:embed="rId51"/>
          <a:srcRect r="67999"/>
          <a:stretch>
            <a:fillRect/>
          </a:stretch>
        </p:blipFill>
        <p:spPr bwMode="auto">
          <a:xfrm>
            <a:off x="7989888" y="4191000"/>
            <a:ext cx="1096962" cy="342900"/>
          </a:xfrm>
          <a:prstGeom prst="rect">
            <a:avLst/>
          </a:prstGeom>
          <a:noFill/>
        </p:spPr>
      </p:pic>
      <p:pic>
        <p:nvPicPr>
          <p:cNvPr id="128" name="Picture 59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7315200" y="5867400"/>
            <a:ext cx="604838" cy="260350"/>
          </a:xfrm>
          <a:prstGeom prst="rect">
            <a:avLst/>
          </a:prstGeom>
          <a:noFill/>
        </p:spPr>
      </p:pic>
      <p:pic>
        <p:nvPicPr>
          <p:cNvPr id="129" name="Picture 60"/>
          <p:cNvPicPr>
            <a:picLocks noChangeAspect="1" noChangeArrowheads="1"/>
          </p:cNvPicPr>
          <p:nvPr/>
        </p:nvPicPr>
        <p:blipFill>
          <a:blip r:embed="rId53" cstate="print"/>
          <a:srcRect/>
          <a:stretch>
            <a:fillRect/>
          </a:stretch>
        </p:blipFill>
        <p:spPr bwMode="auto">
          <a:xfrm>
            <a:off x="228600" y="6248400"/>
            <a:ext cx="901700" cy="184150"/>
          </a:xfrm>
          <a:prstGeom prst="rect">
            <a:avLst/>
          </a:prstGeom>
          <a:noFill/>
        </p:spPr>
      </p:pic>
      <p:pic>
        <p:nvPicPr>
          <p:cNvPr id="130" name="Picture 61"/>
          <p:cNvPicPr>
            <a:picLocks noChangeAspect="1" noChangeArrowheads="1"/>
          </p:cNvPicPr>
          <p:nvPr/>
        </p:nvPicPr>
        <p:blipFill>
          <a:blip r:embed="rId54"/>
          <a:srcRect/>
          <a:stretch>
            <a:fillRect/>
          </a:stretch>
        </p:blipFill>
        <p:spPr bwMode="auto">
          <a:xfrm>
            <a:off x="228600" y="4572000"/>
            <a:ext cx="522288" cy="563563"/>
          </a:xfrm>
          <a:prstGeom prst="rect">
            <a:avLst/>
          </a:prstGeom>
          <a:noFill/>
        </p:spPr>
      </p:pic>
      <p:pic>
        <p:nvPicPr>
          <p:cNvPr id="131" name="Picture 62"/>
          <p:cNvPicPr>
            <a:picLocks noChangeAspect="1"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838200" y="6511925"/>
            <a:ext cx="1068387" cy="346075"/>
          </a:xfrm>
          <a:prstGeom prst="rect">
            <a:avLst/>
          </a:prstGeom>
          <a:noFill/>
        </p:spPr>
      </p:pic>
      <p:pic>
        <p:nvPicPr>
          <p:cNvPr id="132" name="Picture 63"/>
          <p:cNvPicPr>
            <a:picLocks noChangeAspect="1" noChangeArrowheads="1"/>
          </p:cNvPicPr>
          <p:nvPr/>
        </p:nvPicPr>
        <p:blipFill>
          <a:blip r:embed="rId56"/>
          <a:srcRect/>
          <a:stretch>
            <a:fillRect/>
          </a:stretch>
        </p:blipFill>
        <p:spPr bwMode="auto">
          <a:xfrm>
            <a:off x="76200" y="4191000"/>
            <a:ext cx="457200" cy="293688"/>
          </a:xfrm>
          <a:prstGeom prst="rect">
            <a:avLst/>
          </a:prstGeom>
          <a:noFill/>
        </p:spPr>
      </p:pic>
      <p:sp>
        <p:nvSpPr>
          <p:cNvPr id="133" name="Line 64"/>
          <p:cNvSpPr>
            <a:spLocks noChangeShapeType="1"/>
          </p:cNvSpPr>
          <p:nvPr/>
        </p:nvSpPr>
        <p:spPr bwMode="auto">
          <a:xfrm>
            <a:off x="0" y="3962400"/>
            <a:ext cx="9144000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1436" tIns="45718" rIns="91436" bIns="45718"/>
          <a:lstStyle/>
          <a:p>
            <a:endParaRPr lang="en-US" dirty="0"/>
          </a:p>
        </p:txBody>
      </p:sp>
      <p:pic>
        <p:nvPicPr>
          <p:cNvPr id="69" name="Picture 68" descr="ComputerAssociates-Logo.png"/>
          <p:cNvPicPr>
            <a:picLocks noChangeAspect="1"/>
          </p:cNvPicPr>
          <p:nvPr/>
        </p:nvPicPr>
        <p:blipFill>
          <a:blip r:embed="rId57" cstate="print"/>
          <a:stretch>
            <a:fillRect/>
          </a:stretch>
        </p:blipFill>
        <p:spPr>
          <a:xfrm>
            <a:off x="3733800" y="4572000"/>
            <a:ext cx="457200" cy="280407"/>
          </a:xfrm>
          <a:prstGeom prst="rect">
            <a:avLst/>
          </a:prstGeom>
        </p:spPr>
      </p:pic>
      <p:pic>
        <p:nvPicPr>
          <p:cNvPr id="70" name="Picture 69" descr="Fujitsu_logo.png"/>
          <p:cNvPicPr>
            <a:picLocks noChangeAspect="1"/>
          </p:cNvPicPr>
          <p:nvPr/>
        </p:nvPicPr>
        <p:blipFill>
          <a:blip r:embed="rId58" cstate="print"/>
          <a:stretch>
            <a:fillRect/>
          </a:stretch>
        </p:blipFill>
        <p:spPr>
          <a:xfrm>
            <a:off x="3657600" y="4191000"/>
            <a:ext cx="678504" cy="342900"/>
          </a:xfrm>
          <a:prstGeom prst="rect">
            <a:avLst/>
          </a:prstGeom>
        </p:spPr>
      </p:pic>
      <p:pic>
        <p:nvPicPr>
          <p:cNvPr id="134" name="Picture 133" descr="LEAD-technologies-logo-new.jpg"/>
          <p:cNvPicPr>
            <a:picLocks noChangeAspect="1"/>
          </p:cNvPicPr>
          <p:nvPr/>
        </p:nvPicPr>
        <p:blipFill>
          <a:blip r:embed="rId59" cstate="print"/>
          <a:stretch>
            <a:fillRect/>
          </a:stretch>
        </p:blipFill>
        <p:spPr>
          <a:xfrm>
            <a:off x="762000" y="4114800"/>
            <a:ext cx="1219200" cy="268546"/>
          </a:xfrm>
          <a:prstGeom prst="rect">
            <a:avLst/>
          </a:prstGeom>
        </p:spPr>
      </p:pic>
      <p:pic>
        <p:nvPicPr>
          <p:cNvPr id="135" name="Picture 134" descr="componentone_logo.gif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1143000" y="5791200"/>
            <a:ext cx="605517" cy="423862"/>
          </a:xfrm>
          <a:prstGeom prst="rect">
            <a:avLst/>
          </a:prstGeom>
        </p:spPr>
      </p:pic>
      <p:pic>
        <p:nvPicPr>
          <p:cNvPr id="140" name="Picture 139" descr="sap_logo.gif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5105400" y="5334000"/>
            <a:ext cx="683671" cy="371474"/>
          </a:xfrm>
          <a:prstGeom prst="rect">
            <a:avLst/>
          </a:prstGeom>
        </p:spPr>
      </p:pic>
      <p:pic>
        <p:nvPicPr>
          <p:cNvPr id="141" name="Picture 140" descr="install_shield_logo.gif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5562600" y="4648200"/>
            <a:ext cx="804862" cy="230348"/>
          </a:xfrm>
          <a:prstGeom prst="rect">
            <a:avLst/>
          </a:prstGeom>
        </p:spPr>
      </p:pic>
      <p:pic>
        <p:nvPicPr>
          <p:cNvPr id="142" name="Picture 141" descr="eiffel-logo.png"/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8229600" y="5867400"/>
            <a:ext cx="762000" cy="381000"/>
          </a:xfrm>
          <a:prstGeom prst="rect">
            <a:avLst/>
          </a:prstGeom>
        </p:spPr>
      </p:pic>
      <p:pic>
        <p:nvPicPr>
          <p:cNvPr id="144" name="Picture 143" descr="asna-logo.jpg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6019800" y="5257800"/>
            <a:ext cx="706092" cy="295275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5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Examples of Extensions</a:t>
            </a:r>
            <a:endParaRPr sz="4500" b="1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17" name="Table Placeholder 16"/>
          <p:cNvGraphicFramePr>
            <a:graphicFrameLocks noGrp="1"/>
          </p:cNvGraphicFramePr>
          <p:nvPr>
            <p:ph type="tbl" idx="1"/>
          </p:nvPr>
        </p:nvGraphicFramePr>
        <p:xfrm>
          <a:off x="457200" y="1219200"/>
          <a:ext cx="8382000" cy="5427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669"/>
                <a:gridCol w="3620531"/>
                <a:gridCol w="3352800"/>
              </a:tblGrid>
              <a:tr h="546885">
                <a:tc>
                  <a:txBody>
                    <a:bodyPr/>
                    <a:lstStyle/>
                    <a:p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Goal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Examples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078787"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IDE Customization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Customize Visual Studio for personal taste and productivity.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1.) Add External Tools to Tools Menu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2.) Custom Keybindings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3.) Tools Customize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4.) Team Settings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078787"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Contents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Create custom content that integrates with Visual Studio.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1.) Help Documentation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2.) Code Snippets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3.) Templates &amp; Wizards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4.) Reusable Components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181741"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Automation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Automate Visual Studio to quickly and intelligently perform tasks.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1.) Navigate Editor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2.) Customize Deployment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3.) Perform Code Analysis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4.) Receive Notifications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314771"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Package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Add or replace features in Visual Studio to enable new scenarios.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1.) Target New Platform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2.) Add Programming Language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3.) Replace SCC Repository</a:t>
                      </a:r>
                    </a:p>
                    <a:p>
                      <a:pPr marL="1143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 pitchFamily="34" charset="0"/>
                        </a:rPr>
                        <a:t>4.) Integrate BI Services</a:t>
                      </a:r>
                      <a:endParaRPr lang="en-CA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Areas </a:t>
            </a:r>
            <a:r>
              <a:rPr lang="en-CA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of Extensibility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10000"/>
          </a:bodyPr>
          <a:lstStyle/>
          <a:p>
            <a:r>
              <a:rPr lang="en-CA" dirty="0" smtClean="0"/>
              <a:t>IDE Extensibility</a:t>
            </a:r>
          </a:p>
          <a:p>
            <a:pPr lvl="1"/>
            <a:r>
              <a:rPr lang="en-CA" dirty="0" smtClean="0"/>
              <a:t>Graphical</a:t>
            </a:r>
            <a:r>
              <a:rPr lang="en-CA" baseline="0" dirty="0" smtClean="0"/>
              <a:t> Modelling</a:t>
            </a:r>
          </a:p>
          <a:p>
            <a:pPr lvl="1"/>
            <a:r>
              <a:rPr lang="en-CA" baseline="0" dirty="0" smtClean="0"/>
              <a:t>Text Editing</a:t>
            </a:r>
          </a:p>
          <a:p>
            <a:pPr lvl="2"/>
            <a:r>
              <a:rPr lang="en-CA" baseline="0" dirty="0" smtClean="0"/>
              <a:t>Intellisense</a:t>
            </a:r>
          </a:p>
          <a:p>
            <a:pPr lvl="2"/>
            <a:r>
              <a:rPr lang="en-CA" baseline="0" dirty="0" smtClean="0"/>
              <a:t>Coloring</a:t>
            </a:r>
          </a:p>
          <a:p>
            <a:pPr lvl="2"/>
            <a:r>
              <a:rPr lang="en-CA" baseline="0" dirty="0" smtClean="0"/>
              <a:t>Snippets</a:t>
            </a:r>
          </a:p>
          <a:p>
            <a:pPr lvl="2"/>
            <a:r>
              <a:rPr lang="en-CA" baseline="0" dirty="0" smtClean="0"/>
              <a:t>Integration to tool panes</a:t>
            </a:r>
          </a:p>
          <a:p>
            <a:pPr lvl="1"/>
            <a:r>
              <a:rPr lang="en-CA" baseline="0" dirty="0" smtClean="0"/>
              <a:t>Project Model</a:t>
            </a:r>
          </a:p>
          <a:p>
            <a:pPr lvl="1"/>
            <a:r>
              <a:rPr lang="en-CA" baseline="0" dirty="0" smtClean="0"/>
              <a:t>Debugger</a:t>
            </a:r>
          </a:p>
          <a:p>
            <a:pPr lvl="1"/>
            <a:r>
              <a:rPr lang="en-CA" baseline="0" dirty="0" smtClean="0"/>
              <a:t>Properties Windows</a:t>
            </a:r>
          </a:p>
          <a:p>
            <a:pPr lvl="1"/>
            <a:r>
              <a:rPr lang="en-CA" baseline="0" dirty="0" smtClean="0"/>
              <a:t>Help Integration</a:t>
            </a:r>
          </a:p>
          <a:p>
            <a:pPr lvl="1"/>
            <a:r>
              <a:rPr lang="en-CA" baseline="0" dirty="0" smtClean="0"/>
              <a:t>Toolbox</a:t>
            </a:r>
          </a:p>
          <a:p>
            <a:pPr lvl="1"/>
            <a:r>
              <a:rPr lang="en-CA" baseline="0" dirty="0" smtClean="0"/>
              <a:t>Task List</a:t>
            </a:r>
          </a:p>
          <a:p>
            <a:pPr lvl="1"/>
            <a:r>
              <a:rPr lang="en-CA" baseline="0" dirty="0" smtClean="0"/>
              <a:t>Output Window</a:t>
            </a:r>
          </a:p>
          <a:p>
            <a:pPr lvl="1"/>
            <a:r>
              <a:rPr lang="en-CA" baseline="0" dirty="0" smtClean="0"/>
              <a:t>Menus and Commands</a:t>
            </a:r>
            <a:endParaRPr lang="en-CA" dirty="0" smtClean="0"/>
          </a:p>
          <a:p>
            <a:r>
              <a:rPr lang="en-CA" dirty="0" smtClean="0"/>
              <a:t>Team System Extensibility</a:t>
            </a:r>
          </a:p>
          <a:p>
            <a:pPr lvl="1"/>
            <a:r>
              <a:rPr lang="en-CA" dirty="0" smtClean="0"/>
              <a:t>Work item types</a:t>
            </a:r>
          </a:p>
          <a:p>
            <a:pPr lvl="1"/>
            <a:r>
              <a:rPr lang="en-CA" dirty="0" smtClean="0"/>
              <a:t>Reporting</a:t>
            </a:r>
          </a:p>
          <a:p>
            <a:pPr lvl="1"/>
            <a:r>
              <a:rPr lang="en-CA" dirty="0" smtClean="0"/>
              <a:t>Process Templates</a:t>
            </a:r>
          </a:p>
          <a:p>
            <a:pPr lvl="1"/>
            <a:r>
              <a:rPr lang="en-CA" dirty="0" smtClean="0"/>
              <a:t>Source control integration</a:t>
            </a:r>
          </a:p>
          <a:p>
            <a:r>
              <a:rPr lang="en-CA" dirty="0" smtClean="0"/>
              <a:t>Shell customization </a:t>
            </a:r>
            <a:endParaRPr lang="en-CA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38174"/>
          </a:xfrm>
        </p:spPr>
        <p:txBody>
          <a:bodyPr/>
          <a:lstStyle/>
          <a:p>
            <a:pPr eaLnBrk="1" hangingPunct="1"/>
            <a:r>
              <a:rPr lang="en-US" sz="3400" dirty="0" smtClean="0"/>
              <a:t>What is the VS Shell?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357158" y="1643050"/>
            <a:ext cx="8380412" cy="1733562"/>
          </a:xfrm>
        </p:spPr>
        <p:txBody>
          <a:bodyPr>
            <a:normAutofit fontScale="85000" lnSpcReduction="10000"/>
          </a:bodyPr>
          <a:lstStyle/>
          <a:p>
            <a:pPr marL="357188" indent="-357188" eaLnBrk="1" hangingPunct="1"/>
            <a:r>
              <a:rPr lang="en-US" dirty="0" smtClean="0"/>
              <a:t>Empty “Shell” with IDE features</a:t>
            </a:r>
          </a:p>
          <a:p>
            <a:pPr marL="357188" indent="-357188" eaLnBrk="1" hangingPunct="1"/>
            <a:r>
              <a:rPr lang="en-US" dirty="0" smtClean="0"/>
              <a:t>Does not contain any programming language</a:t>
            </a:r>
          </a:p>
          <a:p>
            <a:pPr marL="357188" indent="-357188" eaLnBrk="1" hangingPunct="1"/>
            <a:r>
              <a:rPr lang="en-US" dirty="0" smtClean="0"/>
              <a:t>Does not require Visual Studio as a pre-requisite</a:t>
            </a:r>
          </a:p>
          <a:p>
            <a:pPr marL="357188" indent="-357188" eaLnBrk="1" hangingPunct="1"/>
            <a:r>
              <a:rPr lang="en-US" dirty="0" smtClean="0"/>
              <a:t>Accelerates development for custom tools environment</a:t>
            </a:r>
          </a:p>
          <a:p>
            <a:pPr marL="357188" indent="-357188" eaLnBrk="1" hangingPunct="1"/>
            <a:endParaRPr lang="en-US" dirty="0" smtClean="0"/>
          </a:p>
          <a:p>
            <a:pPr marL="357188" indent="-357188" eaLnBrk="1" hangingPunct="1"/>
            <a:endParaRPr lang="en-US" dirty="0" smtClean="0"/>
          </a:p>
        </p:txBody>
      </p:sp>
      <p:graphicFrame>
        <p:nvGraphicFramePr>
          <p:cNvPr id="6" name="Diagram 5"/>
          <p:cNvGraphicFramePr/>
          <p:nvPr/>
        </p:nvGraphicFramePr>
        <p:xfrm>
          <a:off x="1469755" y="3429000"/>
          <a:ext cx="60960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CA" dirty="0" smtClean="0"/>
              <a:t>Call to Action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 fontScale="85000" lnSpcReduction="10000"/>
          </a:bodyPr>
          <a:lstStyle/>
          <a:p>
            <a:r>
              <a:rPr lang="en-CA" dirty="0" smtClean="0"/>
              <a:t>Customize your Visual Studio experience so it works best for you</a:t>
            </a:r>
          </a:p>
          <a:p>
            <a:r>
              <a:rPr lang="en-CA" dirty="0" smtClean="0"/>
              <a:t>Boost your productivity with snippets and macros</a:t>
            </a:r>
          </a:p>
          <a:p>
            <a:pPr lvl="1"/>
            <a:r>
              <a:rPr lang="en-CA" dirty="0" smtClean="0"/>
              <a:t>Your own, or someone else’s</a:t>
            </a:r>
          </a:p>
          <a:p>
            <a:r>
              <a:rPr lang="en-CA" dirty="0" smtClean="0"/>
              <a:t>Look at some of the hundreds of extensions on Visual Studio Gallery: www.visualstudiogallery.com</a:t>
            </a:r>
          </a:p>
          <a:p>
            <a:pPr lvl="1"/>
            <a:r>
              <a:rPr lang="en-CA" dirty="0" smtClean="0"/>
              <a:t>Many are free!</a:t>
            </a:r>
          </a:p>
          <a:p>
            <a:r>
              <a:rPr lang="en-CA" dirty="0" smtClean="0"/>
              <a:t>Learn about extending Visual Studio yourself at </a:t>
            </a:r>
            <a:r>
              <a:rPr lang="en-US" dirty="0" smtClean="0"/>
              <a:t>www.microsoft.com/extendvs</a:t>
            </a:r>
          </a:p>
          <a:p>
            <a:r>
              <a:rPr lang="en-US" dirty="0" smtClean="0"/>
              <a:t>If your language or tool choice means you can’t do all your development in Visual Studio, look for an extension that would make it possible</a:t>
            </a:r>
          </a:p>
          <a:p>
            <a:pPr lvl="1"/>
            <a:r>
              <a:rPr lang="en-US" dirty="0" smtClean="0"/>
              <a:t>All about the productivity</a:t>
            </a:r>
          </a:p>
          <a:p>
            <a:r>
              <a:rPr lang="en-US" dirty="0" smtClean="0"/>
              <a:t>Consider joining VSIP if you’re going to extend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Visual Studio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276600" cy="4525963"/>
          </a:xfrm>
        </p:spPr>
        <p:txBody>
          <a:bodyPr/>
          <a:lstStyle/>
          <a:p>
            <a:r>
              <a:rPr lang="en-CA" dirty="0" smtClean="0"/>
              <a:t>A powerful and complex tool</a:t>
            </a:r>
          </a:p>
          <a:p>
            <a:r>
              <a:rPr lang="en-CA" dirty="0" smtClean="0"/>
              <a:t>Meets the needs of a wide variety of developers</a:t>
            </a:r>
          </a:p>
          <a:p>
            <a:r>
              <a:rPr lang="en-CA" dirty="0" smtClean="0"/>
              <a:t>Plenty of features and functions</a:t>
            </a:r>
            <a:endParaRPr lang="en-CA" dirty="0"/>
          </a:p>
        </p:txBody>
      </p:sp>
      <p:pic>
        <p:nvPicPr>
          <p:cNvPr id="1026" name="Picture 2" descr="http://www.wengerna.com/stuff/contentmgr/files/0/a45137daa224e9531cb3050458faee64/image/wenger_giant_knif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143000"/>
            <a:ext cx="4800600" cy="5124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All kinds of applications</a:t>
            </a:r>
            <a:endParaRPr lang="en-CA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884176"/>
            <a:ext cx="3619500" cy="2402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1994850"/>
            <a:ext cx="3743325" cy="231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4648200"/>
            <a:ext cx="3952875" cy="1955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2362200"/>
            <a:ext cx="2465574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53000" y="1295400"/>
            <a:ext cx="1481137" cy="23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Very Configurable</a:t>
            </a:r>
            <a:endParaRPr lang="en-CA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19200"/>
            <a:ext cx="5184433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599" y="2708295"/>
            <a:ext cx="5343525" cy="4211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Why Change the Look?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Ergonomics</a:t>
            </a:r>
          </a:p>
          <a:p>
            <a:pPr lvl="1"/>
            <a:r>
              <a:rPr lang="en-CA" dirty="0" smtClean="0"/>
              <a:t>Easier on the eyes</a:t>
            </a:r>
          </a:p>
          <a:p>
            <a:pPr lvl="1"/>
            <a:r>
              <a:rPr lang="en-CA" dirty="0" smtClean="0"/>
              <a:t>Less </a:t>
            </a:r>
            <a:r>
              <a:rPr lang="en-CA" dirty="0" err="1" smtClean="0"/>
              <a:t>mousing</a:t>
            </a:r>
            <a:r>
              <a:rPr lang="en-CA" dirty="0" smtClean="0"/>
              <a:t> distance</a:t>
            </a:r>
          </a:p>
          <a:p>
            <a:pPr lvl="1"/>
            <a:r>
              <a:rPr lang="en-CA" dirty="0" smtClean="0"/>
              <a:t>See everything at once/not distracted by too much</a:t>
            </a:r>
          </a:p>
          <a:p>
            <a:r>
              <a:rPr lang="en-CA" dirty="0" smtClean="0"/>
              <a:t>Productivity</a:t>
            </a:r>
          </a:p>
          <a:p>
            <a:pPr lvl="1"/>
            <a:r>
              <a:rPr lang="en-CA" dirty="0" smtClean="0"/>
              <a:t>Less time spent entering the code means more time to think</a:t>
            </a:r>
          </a:p>
          <a:p>
            <a:pPr lvl="1"/>
            <a:r>
              <a:rPr lang="en-CA" dirty="0" smtClean="0"/>
              <a:t>Problems or tasks are not forgotten</a:t>
            </a:r>
          </a:p>
          <a:p>
            <a:r>
              <a:rPr lang="en-CA" dirty="0" smtClean="0"/>
              <a:t>Comfort, happiness</a:t>
            </a:r>
            <a:endParaRPr lang="en-C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Extensible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Go beyond configuration</a:t>
            </a:r>
          </a:p>
          <a:p>
            <a:r>
              <a:rPr lang="en-CA" dirty="0" smtClean="0"/>
              <a:t>Change the behavior of Visual Studio with code</a:t>
            </a:r>
          </a:p>
          <a:p>
            <a:pPr lvl="1"/>
            <a:r>
              <a:rPr lang="en-CA" dirty="0" smtClean="0"/>
              <a:t>Or XML files</a:t>
            </a:r>
          </a:p>
          <a:p>
            <a:r>
              <a:rPr lang="en-CA" dirty="0" smtClean="0"/>
              <a:t>Write it yourself, free utilities, commercial products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CA" dirty="0" smtClean="0"/>
              <a:t>Project Templates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5486400"/>
            <a:ext cx="8229600" cy="1371600"/>
          </a:xfrm>
        </p:spPr>
        <p:txBody>
          <a:bodyPr>
            <a:normAutofit fontScale="92500" lnSpcReduction="10000"/>
          </a:bodyPr>
          <a:lstStyle/>
          <a:p>
            <a:r>
              <a:rPr lang="en-CA" dirty="0" smtClean="0"/>
              <a:t>Less copy and paste</a:t>
            </a:r>
          </a:p>
          <a:p>
            <a:r>
              <a:rPr lang="en-CA" dirty="0" smtClean="0"/>
              <a:t>Less setup work on new projects</a:t>
            </a:r>
          </a:p>
          <a:p>
            <a:r>
              <a:rPr lang="en-CA" dirty="0" smtClean="0"/>
              <a:t>Leverage the work of others</a:t>
            </a:r>
            <a:endParaRPr lang="en-CA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43000"/>
            <a:ext cx="6019800" cy="4267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CA" dirty="0" smtClean="0"/>
              <a:t>Code Snippets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5105400"/>
            <a:ext cx="8153400" cy="1600200"/>
          </a:xfrm>
        </p:spPr>
        <p:txBody>
          <a:bodyPr/>
          <a:lstStyle/>
          <a:p>
            <a:r>
              <a:rPr lang="en-CA" dirty="0" smtClean="0"/>
              <a:t>Less typing</a:t>
            </a:r>
          </a:p>
          <a:p>
            <a:r>
              <a:rPr lang="en-CA" dirty="0" smtClean="0"/>
              <a:t>Don’t forget part of an idiom ... More correctness</a:t>
            </a:r>
            <a:endParaRPr lang="en-CA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5334000" cy="393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CA" dirty="0" smtClean="0"/>
              <a:t>Macros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14800" y="1600200"/>
            <a:ext cx="4572000" cy="4709160"/>
          </a:xfrm>
        </p:spPr>
        <p:txBody>
          <a:bodyPr/>
          <a:lstStyle/>
          <a:p>
            <a:r>
              <a:rPr lang="en-CA" dirty="0" smtClean="0"/>
              <a:t>Less typing</a:t>
            </a:r>
          </a:p>
          <a:p>
            <a:r>
              <a:rPr lang="en-CA" dirty="0" smtClean="0"/>
              <a:t>Less </a:t>
            </a:r>
            <a:r>
              <a:rPr lang="en-CA" dirty="0" err="1" smtClean="0"/>
              <a:t>mousing</a:t>
            </a:r>
            <a:endParaRPr lang="en-CA" dirty="0" smtClean="0"/>
          </a:p>
          <a:p>
            <a:r>
              <a:rPr lang="en-CA" dirty="0" smtClean="0"/>
              <a:t>Record your own for any repetitive task</a:t>
            </a:r>
            <a:endParaRPr lang="en-CA" dirty="0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066800"/>
            <a:ext cx="2514600" cy="5762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DB7B367D4BF7B40A65055D4576A999C" ma:contentTypeVersion="0" ma:contentTypeDescription="Create a new document." ma:contentTypeScope="" ma:versionID="9e0ce312a997fe1ac39ecbad89c58ab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D741A4-81EC-4A58-B3EA-8C912C654343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2CAFCE98-ED75-48CE-881E-1D8BF3CCE7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5D63C0BB-3F6D-43AF-8ED5-98B7EA932B0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5090</TotalTime>
  <Words>893</Words>
  <Application>Microsoft Office PowerPoint</Application>
  <PresentationFormat>On-screen Show (4:3)</PresentationFormat>
  <Paragraphs>176</Paragraphs>
  <Slides>19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Apex</vt:lpstr>
      <vt:lpstr>Bitmap Image</vt:lpstr>
      <vt:lpstr>Extending Visual Studio</vt:lpstr>
      <vt:lpstr>Visual Studio</vt:lpstr>
      <vt:lpstr>All kinds of applications</vt:lpstr>
      <vt:lpstr>Very Configurable</vt:lpstr>
      <vt:lpstr>Why Change the Look?</vt:lpstr>
      <vt:lpstr>Extensible</vt:lpstr>
      <vt:lpstr>Project Templates</vt:lpstr>
      <vt:lpstr>Code Snippets</vt:lpstr>
      <vt:lpstr>Macros</vt:lpstr>
      <vt:lpstr>Products that Extend the IDE</vt:lpstr>
      <vt:lpstr>Find Extensions Visual Studio Gallery</vt:lpstr>
      <vt:lpstr>How far can you go?</vt:lpstr>
      <vt:lpstr>How far can you go?</vt:lpstr>
      <vt:lpstr>And the $$$ Opportunity?</vt:lpstr>
      <vt:lpstr>VSIP Program at a Glance</vt:lpstr>
      <vt:lpstr>Examples of Extensions</vt:lpstr>
      <vt:lpstr>Areas of Extensibility</vt:lpstr>
      <vt:lpstr>What is the VS Shell?</vt:lpstr>
      <vt:lpstr>Call to Action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Extending Visual Studio</dc:title>
  <dc:creator>Kate Gregory</dc:creator>
  <cp:lastModifiedBy>Sherry Toly</cp:lastModifiedBy>
  <cp:revision>30</cp:revision>
  <dcterms:created xsi:type="dcterms:W3CDTF">2006-08-16T00:00:00Z</dcterms:created>
  <dcterms:modified xsi:type="dcterms:W3CDTF">2009-09-21T17:17:18Z</dcterms:modified>
</cp:coreProperties>
</file>