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1"/>
  </p:notesMasterIdLst>
  <p:sldIdLst>
    <p:sldId id="287" r:id="rId6"/>
    <p:sldId id="259" r:id="rId7"/>
    <p:sldId id="260" r:id="rId8"/>
    <p:sldId id="261" r:id="rId9"/>
    <p:sldId id="262" r:id="rId10"/>
    <p:sldId id="263" r:id="rId11"/>
    <p:sldId id="283" r:id="rId12"/>
    <p:sldId id="265" r:id="rId13"/>
    <p:sldId id="266" r:id="rId14"/>
    <p:sldId id="267" r:id="rId15"/>
    <p:sldId id="268" r:id="rId16"/>
    <p:sldId id="284" r:id="rId17"/>
    <p:sldId id="270" r:id="rId18"/>
    <p:sldId id="271" r:id="rId19"/>
    <p:sldId id="272" r:id="rId20"/>
    <p:sldId id="285" r:id="rId21"/>
    <p:sldId id="274" r:id="rId22"/>
    <p:sldId id="275" r:id="rId23"/>
    <p:sldId id="276" r:id="rId24"/>
    <p:sldId id="277" r:id="rId25"/>
    <p:sldId id="278" r:id="rId26"/>
    <p:sldId id="286" r:id="rId27"/>
    <p:sldId id="280" r:id="rId28"/>
    <p:sldId id="281" r:id="rId29"/>
    <p:sldId id="28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07/7/12/main" val="0"/>
    </p:ext>
    <p:ext uri="{D31A062A-798A-4329-ABDD-BBA856620510}">
      <p14:defaultImageDpi xmlns:p14="http://schemas.microsoft.com/office/powerpoint/2007/7/12/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514" autoAdjust="0"/>
  </p:normalViewPr>
  <p:slideViewPr>
    <p:cSldViewPr>
      <p:cViewPr>
        <p:scale>
          <a:sx n="60" d="100"/>
          <a:sy n="60" d="100"/>
        </p:scale>
        <p:origin x="-1830" y="-3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4B6D9A-7D27-4985-BF06-FC3147BF64E3}" type="doc">
      <dgm:prSet loTypeId="urn:microsoft.com/office/officeart/2005/8/layout/hChevron3" loCatId="process" qsTypeId="urn:microsoft.com/office/officeart/2005/8/quickstyle/simple4" qsCatId="simple" csTypeId="urn:microsoft.com/office/officeart/2005/8/colors/accent6_3" csCatId="accent6" phldr="1"/>
      <dgm:spPr/>
    </dgm:pt>
    <dgm:pt modelId="{C2EEE0BC-6892-4775-A0B0-6885A4F963B8}">
      <dgm:prSet phldrT="[Text]" custT="1"/>
      <dgm:spPr/>
      <dgm:t>
        <a:bodyPr/>
        <a:lstStyle/>
        <a:p>
          <a:r>
            <a:rPr lang="en-US" sz="1600" dirty="0" err="1" smtClean="0">
              <a:solidFill>
                <a:schemeClr val="tx1"/>
              </a:solidFill>
            </a:rPr>
            <a:t>ShouldAdd</a:t>
          </a:r>
          <a:r>
            <a:rPr lang="en-US" sz="1600" dirty="0" smtClean="0">
              <a:solidFill>
                <a:schemeClr val="tx1"/>
              </a:solidFill>
            </a:rPr>
            <a:t/>
          </a:r>
          <a:br>
            <a:rPr lang="en-US" sz="1600" dirty="0" smtClean="0">
              <a:solidFill>
                <a:schemeClr val="tx1"/>
              </a:solidFill>
            </a:rPr>
          </a:br>
          <a:r>
            <a:rPr lang="en-US" sz="1600" dirty="0" err="1" smtClean="0">
              <a:solidFill>
                <a:schemeClr val="tx1"/>
              </a:solidFill>
            </a:rPr>
            <a:t>ProjectItem</a:t>
          </a:r>
          <a:endParaRPr lang="en-US" sz="1600" dirty="0">
            <a:solidFill>
              <a:schemeClr val="tx1"/>
            </a:solidFill>
          </a:endParaRPr>
        </a:p>
      </dgm:t>
    </dgm:pt>
    <dgm:pt modelId="{898B2F31-25F5-4360-8DAF-C48D088699A2}" type="parTrans" cxnId="{1F01157B-1FCD-471B-BFB3-234B3F177AC2}">
      <dgm:prSet/>
      <dgm:spPr/>
      <dgm:t>
        <a:bodyPr/>
        <a:lstStyle/>
        <a:p>
          <a:endParaRPr lang="en-US" sz="1800"/>
        </a:p>
      </dgm:t>
    </dgm:pt>
    <dgm:pt modelId="{763728D9-0EB2-4570-B945-6EB9753F9FA4}" type="sibTrans" cxnId="{1F01157B-1FCD-471B-BFB3-234B3F177AC2}">
      <dgm:prSet/>
      <dgm:spPr/>
      <dgm:t>
        <a:bodyPr/>
        <a:lstStyle/>
        <a:p>
          <a:endParaRPr lang="en-US" sz="1800"/>
        </a:p>
      </dgm:t>
    </dgm:pt>
    <dgm:pt modelId="{23796E72-665E-4B1F-81BA-B0DEDDB61D54}">
      <dgm:prSet phldrT="[Text]" custT="1"/>
      <dgm:spPr/>
      <dgm:t>
        <a:bodyPr/>
        <a:lstStyle/>
        <a:p>
          <a:r>
            <a:rPr lang="en-US" sz="1800" dirty="0" smtClean="0">
              <a:solidFill>
                <a:schemeClr val="tx1"/>
              </a:solidFill>
            </a:rPr>
            <a:t>Run</a:t>
          </a:r>
          <a:br>
            <a:rPr lang="en-US" sz="1800" dirty="0" smtClean="0">
              <a:solidFill>
                <a:schemeClr val="tx1"/>
              </a:solidFill>
            </a:rPr>
          </a:br>
          <a:r>
            <a:rPr lang="en-US" sz="1800" dirty="0" smtClean="0">
              <a:solidFill>
                <a:schemeClr val="tx1"/>
              </a:solidFill>
            </a:rPr>
            <a:t>Finished</a:t>
          </a:r>
          <a:endParaRPr lang="en-US" sz="1400" dirty="0">
            <a:solidFill>
              <a:schemeClr val="tx1"/>
            </a:solidFill>
          </a:endParaRPr>
        </a:p>
      </dgm:t>
    </dgm:pt>
    <dgm:pt modelId="{A6C0B9A4-6526-452A-9E47-6F6B9FEEF334}" type="parTrans" cxnId="{8C763B91-084E-49B5-8489-B0527D9ED4CE}">
      <dgm:prSet/>
      <dgm:spPr/>
      <dgm:t>
        <a:bodyPr/>
        <a:lstStyle/>
        <a:p>
          <a:endParaRPr lang="en-US" sz="1800"/>
        </a:p>
      </dgm:t>
    </dgm:pt>
    <dgm:pt modelId="{491C2A22-E43D-407B-8A0A-6F903029E018}" type="sibTrans" cxnId="{8C763B91-084E-49B5-8489-B0527D9ED4CE}">
      <dgm:prSet/>
      <dgm:spPr/>
      <dgm:t>
        <a:bodyPr/>
        <a:lstStyle/>
        <a:p>
          <a:endParaRPr lang="en-US" sz="1800"/>
        </a:p>
      </dgm:t>
    </dgm:pt>
    <dgm:pt modelId="{3B811DA4-0A92-456A-A5A2-AEC90A742B09}">
      <dgm:prSet phldrT="[Text]" custT="1"/>
      <dgm:spPr/>
      <dgm:t>
        <a:bodyPr/>
        <a:lstStyle/>
        <a:p>
          <a:r>
            <a:rPr lang="en-US" sz="1400" dirty="0" err="1" smtClean="0">
              <a:solidFill>
                <a:schemeClr val="tx1"/>
              </a:solidFill>
            </a:rPr>
            <a:t>ProjectItem</a:t>
          </a:r>
          <a:r>
            <a:rPr lang="en-US" sz="900" dirty="0" smtClean="0">
              <a:solidFill>
                <a:schemeClr val="tx1"/>
              </a:solidFill>
            </a:rPr>
            <a:t/>
          </a:r>
          <a:br>
            <a:rPr lang="en-US" sz="900" dirty="0" smtClean="0">
              <a:solidFill>
                <a:schemeClr val="tx1"/>
              </a:solidFill>
            </a:rPr>
          </a:br>
          <a:r>
            <a:rPr lang="en-US" sz="1400" dirty="0" smtClean="0">
              <a:solidFill>
                <a:schemeClr val="tx1"/>
              </a:solidFill>
            </a:rPr>
            <a:t>Finished</a:t>
          </a:r>
          <a:br>
            <a:rPr lang="en-US" sz="1400" dirty="0" smtClean="0">
              <a:solidFill>
                <a:schemeClr val="tx1"/>
              </a:solidFill>
            </a:rPr>
          </a:br>
          <a:r>
            <a:rPr lang="en-US" sz="1400" dirty="0" smtClean="0">
              <a:solidFill>
                <a:schemeClr val="tx1"/>
              </a:solidFill>
            </a:rPr>
            <a:t>Generating</a:t>
          </a:r>
          <a:endParaRPr lang="en-US" sz="900" dirty="0">
            <a:solidFill>
              <a:schemeClr val="tx1"/>
            </a:solidFill>
          </a:endParaRPr>
        </a:p>
      </dgm:t>
    </dgm:pt>
    <dgm:pt modelId="{071609F2-A607-49BF-B27B-FD0EE8EE9BE7}" type="parTrans" cxnId="{516359A4-B3F4-41BD-BDEC-E0D8B3C0A1D1}">
      <dgm:prSet/>
      <dgm:spPr/>
      <dgm:t>
        <a:bodyPr/>
        <a:lstStyle/>
        <a:p>
          <a:endParaRPr lang="en-US" sz="1800"/>
        </a:p>
      </dgm:t>
    </dgm:pt>
    <dgm:pt modelId="{748385D7-DE8D-4FF9-9C00-CA57218897C7}" type="sibTrans" cxnId="{516359A4-B3F4-41BD-BDEC-E0D8B3C0A1D1}">
      <dgm:prSet/>
      <dgm:spPr/>
      <dgm:t>
        <a:bodyPr/>
        <a:lstStyle/>
        <a:p>
          <a:endParaRPr lang="en-US" sz="1800"/>
        </a:p>
      </dgm:t>
    </dgm:pt>
    <dgm:pt modelId="{9026793D-5321-4CD5-B275-42A6B7DB0CB1}">
      <dgm:prSet phldrT="[Text]" custT="1"/>
      <dgm:spPr/>
      <dgm:t>
        <a:bodyPr/>
        <a:lstStyle/>
        <a:p>
          <a:r>
            <a:rPr lang="en-US" sz="1600" dirty="0" smtClean="0">
              <a:solidFill>
                <a:schemeClr val="tx1"/>
              </a:solidFill>
            </a:rPr>
            <a:t>Before</a:t>
          </a:r>
          <a:br>
            <a:rPr lang="en-US" sz="1600" dirty="0" smtClean="0">
              <a:solidFill>
                <a:schemeClr val="tx1"/>
              </a:solidFill>
            </a:rPr>
          </a:br>
          <a:r>
            <a:rPr lang="en-US" sz="1600" dirty="0" err="1" smtClean="0">
              <a:solidFill>
                <a:schemeClr val="tx1"/>
              </a:solidFill>
            </a:rPr>
            <a:t>OpeningFile</a:t>
          </a:r>
          <a:endParaRPr lang="en-US" sz="900" dirty="0">
            <a:solidFill>
              <a:schemeClr val="tx1"/>
            </a:solidFill>
          </a:endParaRPr>
        </a:p>
      </dgm:t>
    </dgm:pt>
    <dgm:pt modelId="{28A6976F-3538-48D1-9C96-3B31488D2274}" type="parTrans" cxnId="{F1F3DDC8-B9D0-482E-BBF4-21D3BEC5451F}">
      <dgm:prSet/>
      <dgm:spPr/>
      <dgm:t>
        <a:bodyPr/>
        <a:lstStyle/>
        <a:p>
          <a:endParaRPr lang="en-US" sz="1800"/>
        </a:p>
      </dgm:t>
    </dgm:pt>
    <dgm:pt modelId="{BCB3138C-E49A-4949-9FF3-B76479A2A9B4}" type="sibTrans" cxnId="{F1F3DDC8-B9D0-482E-BBF4-21D3BEC5451F}">
      <dgm:prSet/>
      <dgm:spPr/>
      <dgm:t>
        <a:bodyPr/>
        <a:lstStyle/>
        <a:p>
          <a:endParaRPr lang="en-US" sz="1800"/>
        </a:p>
      </dgm:t>
    </dgm:pt>
    <dgm:pt modelId="{2007CF0A-948F-45FE-AE54-CAD247421C59}">
      <dgm:prSet phldrT="[Text]" custT="1"/>
      <dgm:spPr/>
      <dgm:t>
        <a:bodyPr/>
        <a:lstStyle/>
        <a:p>
          <a:r>
            <a:rPr lang="en-US" sz="1600" dirty="0" smtClean="0">
              <a:solidFill>
                <a:schemeClr val="tx1"/>
              </a:solidFill>
            </a:rPr>
            <a:t>Run</a:t>
          </a:r>
          <a:br>
            <a:rPr lang="en-US" sz="1600" dirty="0" smtClean="0">
              <a:solidFill>
                <a:schemeClr val="tx1"/>
              </a:solidFill>
            </a:rPr>
          </a:br>
          <a:r>
            <a:rPr lang="en-US" sz="1600" dirty="0" smtClean="0">
              <a:solidFill>
                <a:schemeClr val="tx1"/>
              </a:solidFill>
            </a:rPr>
            <a:t>Started</a:t>
          </a:r>
          <a:endParaRPr lang="en-US" sz="1400" dirty="0">
            <a:solidFill>
              <a:schemeClr val="tx1"/>
            </a:solidFill>
          </a:endParaRPr>
        </a:p>
      </dgm:t>
    </dgm:pt>
    <dgm:pt modelId="{ECC4CF50-0CD6-4AF5-9BAD-12EE5943EDF7}" type="sibTrans" cxnId="{F1B3B1F0-553A-4D97-BFC8-EF79ABD5B195}">
      <dgm:prSet/>
      <dgm:spPr/>
      <dgm:t>
        <a:bodyPr/>
        <a:lstStyle/>
        <a:p>
          <a:endParaRPr lang="en-US" sz="1800"/>
        </a:p>
      </dgm:t>
    </dgm:pt>
    <dgm:pt modelId="{592B582B-0599-488C-B218-C292601A68C6}" type="parTrans" cxnId="{F1B3B1F0-553A-4D97-BFC8-EF79ABD5B195}">
      <dgm:prSet/>
      <dgm:spPr/>
      <dgm:t>
        <a:bodyPr/>
        <a:lstStyle/>
        <a:p>
          <a:endParaRPr lang="en-US" sz="1800"/>
        </a:p>
      </dgm:t>
    </dgm:pt>
    <dgm:pt modelId="{89B9C4CE-465B-4A5F-A7E0-3F7F36A06BD0}" type="pres">
      <dgm:prSet presAssocID="{514B6D9A-7D27-4985-BF06-FC3147BF64E3}" presName="Name0" presStyleCnt="0">
        <dgm:presLayoutVars>
          <dgm:dir/>
          <dgm:resizeHandles val="exact"/>
        </dgm:presLayoutVars>
      </dgm:prSet>
      <dgm:spPr/>
    </dgm:pt>
    <dgm:pt modelId="{84E80302-56F7-4AAF-9B07-1ABAB7E40478}" type="pres">
      <dgm:prSet presAssocID="{2007CF0A-948F-45FE-AE54-CAD247421C59}" presName="parTxOnly" presStyleLbl="node1" presStyleIdx="0" presStyleCnt="5">
        <dgm:presLayoutVars>
          <dgm:bulletEnabled val="1"/>
        </dgm:presLayoutVars>
      </dgm:prSet>
      <dgm:spPr/>
      <dgm:t>
        <a:bodyPr/>
        <a:lstStyle/>
        <a:p>
          <a:endParaRPr lang="en-US"/>
        </a:p>
      </dgm:t>
    </dgm:pt>
    <dgm:pt modelId="{F62FB704-C453-48E8-A06D-7FE4F221A507}" type="pres">
      <dgm:prSet presAssocID="{ECC4CF50-0CD6-4AF5-9BAD-12EE5943EDF7}" presName="parSpace" presStyleCnt="0"/>
      <dgm:spPr/>
    </dgm:pt>
    <dgm:pt modelId="{9D3DFFBA-8F2B-4632-98A2-7EFA97C02AF4}" type="pres">
      <dgm:prSet presAssocID="{C2EEE0BC-6892-4775-A0B0-6885A4F963B8}" presName="parTxOnly" presStyleLbl="node1" presStyleIdx="1" presStyleCnt="5">
        <dgm:presLayoutVars>
          <dgm:bulletEnabled val="1"/>
        </dgm:presLayoutVars>
      </dgm:prSet>
      <dgm:spPr/>
      <dgm:t>
        <a:bodyPr/>
        <a:lstStyle/>
        <a:p>
          <a:endParaRPr lang="en-US"/>
        </a:p>
      </dgm:t>
    </dgm:pt>
    <dgm:pt modelId="{B8A28DF0-8DD9-4428-9C49-897E43A549AF}" type="pres">
      <dgm:prSet presAssocID="{763728D9-0EB2-4570-B945-6EB9753F9FA4}" presName="parSpace" presStyleCnt="0"/>
      <dgm:spPr/>
    </dgm:pt>
    <dgm:pt modelId="{E79C1A79-ED56-41C8-B445-1EF6614B151E}" type="pres">
      <dgm:prSet presAssocID="{3B811DA4-0A92-456A-A5A2-AEC90A742B09}" presName="parTxOnly" presStyleLbl="node1" presStyleIdx="2" presStyleCnt="5">
        <dgm:presLayoutVars>
          <dgm:bulletEnabled val="1"/>
        </dgm:presLayoutVars>
      </dgm:prSet>
      <dgm:spPr/>
      <dgm:t>
        <a:bodyPr/>
        <a:lstStyle/>
        <a:p>
          <a:endParaRPr lang="en-US"/>
        </a:p>
      </dgm:t>
    </dgm:pt>
    <dgm:pt modelId="{32E5D6E9-51DE-409F-846F-641ECB825456}" type="pres">
      <dgm:prSet presAssocID="{748385D7-DE8D-4FF9-9C00-CA57218897C7}" presName="parSpace" presStyleCnt="0"/>
      <dgm:spPr/>
    </dgm:pt>
    <dgm:pt modelId="{8F811990-90F0-4ECD-AFE5-25F9B38FDC57}" type="pres">
      <dgm:prSet presAssocID="{9026793D-5321-4CD5-B275-42A6B7DB0CB1}" presName="parTxOnly" presStyleLbl="node1" presStyleIdx="3" presStyleCnt="5">
        <dgm:presLayoutVars>
          <dgm:bulletEnabled val="1"/>
        </dgm:presLayoutVars>
      </dgm:prSet>
      <dgm:spPr/>
      <dgm:t>
        <a:bodyPr/>
        <a:lstStyle/>
        <a:p>
          <a:endParaRPr lang="en-US"/>
        </a:p>
      </dgm:t>
    </dgm:pt>
    <dgm:pt modelId="{75BC6271-B89B-4FAB-AE4E-4AE5D8BA9AD8}" type="pres">
      <dgm:prSet presAssocID="{BCB3138C-E49A-4949-9FF3-B76479A2A9B4}" presName="parSpace" presStyleCnt="0"/>
      <dgm:spPr/>
    </dgm:pt>
    <dgm:pt modelId="{5BECA0D5-DEEA-4B26-94D9-758F2E6757E8}" type="pres">
      <dgm:prSet presAssocID="{23796E72-665E-4B1F-81BA-B0DEDDB61D54}" presName="parTxOnly" presStyleLbl="node1" presStyleIdx="4" presStyleCnt="5">
        <dgm:presLayoutVars>
          <dgm:bulletEnabled val="1"/>
        </dgm:presLayoutVars>
      </dgm:prSet>
      <dgm:spPr/>
      <dgm:t>
        <a:bodyPr/>
        <a:lstStyle/>
        <a:p>
          <a:endParaRPr lang="en-US"/>
        </a:p>
      </dgm:t>
    </dgm:pt>
  </dgm:ptLst>
  <dgm:cxnLst>
    <dgm:cxn modelId="{966732C9-9B2B-46B3-9E4E-19F746C1173A}" type="presOf" srcId="{23796E72-665E-4B1F-81BA-B0DEDDB61D54}" destId="{5BECA0D5-DEEA-4B26-94D9-758F2E6757E8}" srcOrd="0" destOrd="0" presId="urn:microsoft.com/office/officeart/2005/8/layout/hChevron3"/>
    <dgm:cxn modelId="{B9B2FCF1-DEB7-47E2-8572-692EBD865409}" type="presOf" srcId="{514B6D9A-7D27-4985-BF06-FC3147BF64E3}" destId="{89B9C4CE-465B-4A5F-A7E0-3F7F36A06BD0}" srcOrd="0" destOrd="0" presId="urn:microsoft.com/office/officeart/2005/8/layout/hChevron3"/>
    <dgm:cxn modelId="{F1F3DDC8-B9D0-482E-BBF4-21D3BEC5451F}" srcId="{514B6D9A-7D27-4985-BF06-FC3147BF64E3}" destId="{9026793D-5321-4CD5-B275-42A6B7DB0CB1}" srcOrd="3" destOrd="0" parTransId="{28A6976F-3538-48D1-9C96-3B31488D2274}" sibTransId="{BCB3138C-E49A-4949-9FF3-B76479A2A9B4}"/>
    <dgm:cxn modelId="{F1B3B1F0-553A-4D97-BFC8-EF79ABD5B195}" srcId="{514B6D9A-7D27-4985-BF06-FC3147BF64E3}" destId="{2007CF0A-948F-45FE-AE54-CAD247421C59}" srcOrd="0" destOrd="0" parTransId="{592B582B-0599-488C-B218-C292601A68C6}" sibTransId="{ECC4CF50-0CD6-4AF5-9BAD-12EE5943EDF7}"/>
    <dgm:cxn modelId="{D94E4BCE-6296-4540-A000-33073E587CD3}" type="presOf" srcId="{3B811DA4-0A92-456A-A5A2-AEC90A742B09}" destId="{E79C1A79-ED56-41C8-B445-1EF6614B151E}" srcOrd="0" destOrd="0" presId="urn:microsoft.com/office/officeart/2005/8/layout/hChevron3"/>
    <dgm:cxn modelId="{1F01157B-1FCD-471B-BFB3-234B3F177AC2}" srcId="{514B6D9A-7D27-4985-BF06-FC3147BF64E3}" destId="{C2EEE0BC-6892-4775-A0B0-6885A4F963B8}" srcOrd="1" destOrd="0" parTransId="{898B2F31-25F5-4360-8DAF-C48D088699A2}" sibTransId="{763728D9-0EB2-4570-B945-6EB9753F9FA4}"/>
    <dgm:cxn modelId="{183F9702-3769-4797-82C9-43D5339B0BAA}" type="presOf" srcId="{C2EEE0BC-6892-4775-A0B0-6885A4F963B8}" destId="{9D3DFFBA-8F2B-4632-98A2-7EFA97C02AF4}" srcOrd="0" destOrd="0" presId="urn:microsoft.com/office/officeart/2005/8/layout/hChevron3"/>
    <dgm:cxn modelId="{8C763B91-084E-49B5-8489-B0527D9ED4CE}" srcId="{514B6D9A-7D27-4985-BF06-FC3147BF64E3}" destId="{23796E72-665E-4B1F-81BA-B0DEDDB61D54}" srcOrd="4" destOrd="0" parTransId="{A6C0B9A4-6526-452A-9E47-6F6B9FEEF334}" sibTransId="{491C2A22-E43D-407B-8A0A-6F903029E018}"/>
    <dgm:cxn modelId="{8335606B-65D8-4A78-8241-2C0195B8D174}" type="presOf" srcId="{2007CF0A-948F-45FE-AE54-CAD247421C59}" destId="{84E80302-56F7-4AAF-9B07-1ABAB7E40478}" srcOrd="0" destOrd="0" presId="urn:microsoft.com/office/officeart/2005/8/layout/hChevron3"/>
    <dgm:cxn modelId="{516359A4-B3F4-41BD-BDEC-E0D8B3C0A1D1}" srcId="{514B6D9A-7D27-4985-BF06-FC3147BF64E3}" destId="{3B811DA4-0A92-456A-A5A2-AEC90A742B09}" srcOrd="2" destOrd="0" parTransId="{071609F2-A607-49BF-B27B-FD0EE8EE9BE7}" sibTransId="{748385D7-DE8D-4FF9-9C00-CA57218897C7}"/>
    <dgm:cxn modelId="{C767E9B5-F082-4BF2-B337-3072F2081106}" type="presOf" srcId="{9026793D-5321-4CD5-B275-42A6B7DB0CB1}" destId="{8F811990-90F0-4ECD-AFE5-25F9B38FDC57}" srcOrd="0" destOrd="0" presId="urn:microsoft.com/office/officeart/2005/8/layout/hChevron3"/>
    <dgm:cxn modelId="{2B94D689-F928-4308-A05F-C284E814C7E3}" type="presParOf" srcId="{89B9C4CE-465B-4A5F-A7E0-3F7F36A06BD0}" destId="{84E80302-56F7-4AAF-9B07-1ABAB7E40478}" srcOrd="0" destOrd="0" presId="urn:microsoft.com/office/officeart/2005/8/layout/hChevron3"/>
    <dgm:cxn modelId="{DB781D64-1D7B-4A10-871B-1822BD3FFEE6}" type="presParOf" srcId="{89B9C4CE-465B-4A5F-A7E0-3F7F36A06BD0}" destId="{F62FB704-C453-48E8-A06D-7FE4F221A507}" srcOrd="1" destOrd="0" presId="urn:microsoft.com/office/officeart/2005/8/layout/hChevron3"/>
    <dgm:cxn modelId="{717C87CD-A233-4B76-B1A4-8BEEDA3ADF34}" type="presParOf" srcId="{89B9C4CE-465B-4A5F-A7E0-3F7F36A06BD0}" destId="{9D3DFFBA-8F2B-4632-98A2-7EFA97C02AF4}" srcOrd="2" destOrd="0" presId="urn:microsoft.com/office/officeart/2005/8/layout/hChevron3"/>
    <dgm:cxn modelId="{9272AE4E-BCA5-45DF-8C97-C2D36C99AFD3}" type="presParOf" srcId="{89B9C4CE-465B-4A5F-A7E0-3F7F36A06BD0}" destId="{B8A28DF0-8DD9-4428-9C49-897E43A549AF}" srcOrd="3" destOrd="0" presId="urn:microsoft.com/office/officeart/2005/8/layout/hChevron3"/>
    <dgm:cxn modelId="{2C43C403-3A9E-478D-B5E1-C4C0808EE5B1}" type="presParOf" srcId="{89B9C4CE-465B-4A5F-A7E0-3F7F36A06BD0}" destId="{E79C1A79-ED56-41C8-B445-1EF6614B151E}" srcOrd="4" destOrd="0" presId="urn:microsoft.com/office/officeart/2005/8/layout/hChevron3"/>
    <dgm:cxn modelId="{DCD458CE-7B83-417D-AC38-E255E0BB1C36}" type="presParOf" srcId="{89B9C4CE-465B-4A5F-A7E0-3F7F36A06BD0}" destId="{32E5D6E9-51DE-409F-846F-641ECB825456}" srcOrd="5" destOrd="0" presId="urn:microsoft.com/office/officeart/2005/8/layout/hChevron3"/>
    <dgm:cxn modelId="{98EA9157-7295-4CC7-82F1-DF6F9AED062C}" type="presParOf" srcId="{89B9C4CE-465B-4A5F-A7E0-3F7F36A06BD0}" destId="{8F811990-90F0-4ECD-AFE5-25F9B38FDC57}" srcOrd="6" destOrd="0" presId="urn:microsoft.com/office/officeart/2005/8/layout/hChevron3"/>
    <dgm:cxn modelId="{1DE78840-B5E4-47D2-9147-15F160A24F5C}" type="presParOf" srcId="{89B9C4CE-465B-4A5F-A7E0-3F7F36A06BD0}" destId="{75BC6271-B89B-4FAB-AE4E-4AE5D8BA9AD8}" srcOrd="7" destOrd="0" presId="urn:microsoft.com/office/officeart/2005/8/layout/hChevron3"/>
    <dgm:cxn modelId="{DDC2B504-7766-47A6-8B30-8DE0B123DA01}" type="presParOf" srcId="{89B9C4CE-465B-4A5F-A7E0-3F7F36A06BD0}" destId="{5BECA0D5-DEEA-4B26-94D9-758F2E6757E8}"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1E3B3C-539D-474C-A765-A50A6B3AE47B}" type="datetimeFigureOut">
              <a:rPr lang="en-US" smtClean="0"/>
              <a:pPr/>
              <a:t>9/23/2009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732680-E2A6-48AE-95B9-0837C3D00674}" type="slidenum">
              <a:rPr lang="en-CA" smtClean="0"/>
              <a:pPr/>
              <a:t>‹#›</a:t>
            </a:fld>
            <a:endParaRPr lang="en-CA"/>
          </a:p>
        </p:txBody>
      </p:sp>
    </p:spTree>
    <p:extLst>
      <p:ext uri="{BB962C8B-B14F-4D97-AF65-F5344CB8AC3E}">
        <p14:creationId xmlns:p14="http://schemas.microsoft.com/office/powerpoint/2007/7/12/main" val="1369411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This talk is going to show how simple some of these are to create yourself. We won’t get as</a:t>
            </a:r>
            <a:r>
              <a:rPr lang="en-CA" baseline="0" dirty="0" smtClean="0"/>
              <a:t> far as Packages, but you should know they exist</a:t>
            </a:r>
            <a:endParaRPr lang="en-CA" dirty="0"/>
          </a:p>
        </p:txBody>
      </p:sp>
      <p:sp>
        <p:nvSpPr>
          <p:cNvPr id="4" name="Date Placeholder 3"/>
          <p:cNvSpPr>
            <a:spLocks noGrp="1"/>
          </p:cNvSpPr>
          <p:nvPr>
            <p:ph type="dt" idx="10"/>
          </p:nvPr>
        </p:nvSpPr>
        <p:spPr/>
        <p:txBody>
          <a:bodyPr/>
          <a:lstStyle/>
          <a:p>
            <a:fld id="{39191AE3-5AF7-4A0E-AF23-3174900FF15C}" type="datetime8">
              <a:rPr lang="en-US" smtClean="0"/>
              <a:pPr/>
              <a:t>9/23/2009 7:37 AM</a:t>
            </a:fld>
            <a:endParaRPr lang="en-US"/>
          </a:p>
        </p:txBody>
      </p:sp>
      <p:sp>
        <p:nvSpPr>
          <p:cNvPr id="5" name="Footer Placeholder 4"/>
          <p:cNvSpPr>
            <a:spLocks noGrp="1"/>
          </p:cNvSpPr>
          <p:nvPr>
            <p:ph type="ftr" sz="quarter" idx="11"/>
          </p:nvPr>
        </p:nvSpPr>
        <p:spPr/>
        <p:txBody>
          <a:bodyPr/>
          <a:lstStyle/>
          <a:p>
            <a:r>
              <a:rPr lang="en-US" smtClean="0"/>
              <a:t>©2005 Microsoft Corporation. All rights reserved.</a:t>
            </a:r>
          </a:p>
          <a:p>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fld id="{339DF697-58DF-4962-9147-46A0E94FD29F}"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E8B0F97-CFF9-4FAA-9E33-3AFA680F1A17}" type="datetime8">
              <a:rPr lang="en-US"/>
              <a:pPr/>
              <a:t>9/23/2009 7:37 AM</a:t>
            </a:fld>
            <a:endParaRPr lang="en-US"/>
          </a:p>
        </p:txBody>
      </p:sp>
      <p:sp>
        <p:nvSpPr>
          <p:cNvPr id="6" name="Rectangle 6"/>
          <p:cNvSpPr>
            <a:spLocks noGrp="1" noChangeArrowheads="1"/>
          </p:cNvSpPr>
          <p:nvPr>
            <p:ph type="ftr" sz="quarter" idx="4"/>
          </p:nvPr>
        </p:nvSpPr>
        <p:spPr>
          <a:ln/>
        </p:spPr>
        <p:txBody>
          <a:bodyPr/>
          <a:lstStyle/>
          <a:p>
            <a:pPr eaLnBrk="1" hangingPunct="1"/>
            <a:r>
              <a:rPr lang="en-US"/>
              <a:t>©2005 Microsoft Corporation. All rights reserved.</a:t>
            </a:r>
          </a:p>
          <a:p>
            <a:r>
              <a:rPr lang="en-US"/>
              <a:t>This presentation is for informational purposes only. Microsoft makes no warranties, express or implied, in this summary.</a:t>
            </a:r>
          </a:p>
        </p:txBody>
      </p:sp>
      <p:sp>
        <p:nvSpPr>
          <p:cNvPr id="7" name="Rectangle 7"/>
          <p:cNvSpPr>
            <a:spLocks noGrp="1" noChangeArrowheads="1"/>
          </p:cNvSpPr>
          <p:nvPr>
            <p:ph type="sldNum" sz="quarter" idx="5"/>
          </p:nvPr>
        </p:nvSpPr>
        <p:spPr>
          <a:ln/>
        </p:spPr>
        <p:txBody>
          <a:bodyPr/>
          <a:lstStyle/>
          <a:p>
            <a:fld id="{0303B6D0-B970-449B-8990-A54F1EF1E41D}" type="slidenum">
              <a:rPr lang="en-US"/>
              <a:pPr/>
              <a:t>22</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732680-E2A6-48AE-95B9-0837C3D00674}" type="slidenum">
              <a:rPr lang="en-CA" smtClean="0"/>
              <a:pPr/>
              <a:t>24</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(build slide) Again, packages are out of scope. Mention the initials DTE while on this slide because it comes up regularly</a:t>
            </a:r>
            <a:r>
              <a:rPr lang="en-US" baseline="0" dirty="0" smtClean="0"/>
              <a:t> in the demos.</a:t>
            </a:r>
            <a:endParaRPr lang="en-US" dirty="0"/>
          </a:p>
        </p:txBody>
      </p:sp>
      <p:sp>
        <p:nvSpPr>
          <p:cNvPr id="4" name="Date Placeholder 3"/>
          <p:cNvSpPr>
            <a:spLocks noGrp="1"/>
          </p:cNvSpPr>
          <p:nvPr>
            <p:ph type="dt" idx="10"/>
          </p:nvPr>
        </p:nvSpPr>
        <p:spPr/>
        <p:txBody>
          <a:bodyPr/>
          <a:lstStyle/>
          <a:p>
            <a:fld id="{39191AE3-5AF7-4A0E-AF23-3174900FF15C}" type="datetime8">
              <a:rPr lang="en-US" smtClean="0"/>
              <a:pPr/>
              <a:t>9/23/2009 7:37 AM</a:t>
            </a:fld>
            <a:endParaRPr lang="en-US"/>
          </a:p>
        </p:txBody>
      </p:sp>
      <p:sp>
        <p:nvSpPr>
          <p:cNvPr id="5" name="Footer Placeholder 4"/>
          <p:cNvSpPr>
            <a:spLocks noGrp="1"/>
          </p:cNvSpPr>
          <p:nvPr>
            <p:ph type="ftr" sz="quarter" idx="11"/>
          </p:nvPr>
        </p:nvSpPr>
        <p:spPr/>
        <p:txBody>
          <a:bodyPr/>
          <a:lstStyle/>
          <a:p>
            <a:r>
              <a:rPr lang="en-US" smtClean="0"/>
              <a:t>©2005 Microsoft Corporation. All rights reserved.</a:t>
            </a:r>
          </a:p>
          <a:p>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fld id="{339DF697-58DF-4962-9147-46A0E94FD29F}"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E8B0F97-CFF9-4FAA-9E33-3AFA680F1A17}" type="datetime8">
              <a:rPr lang="en-US"/>
              <a:pPr/>
              <a:t>9/23/2009 7:37 AM</a:t>
            </a:fld>
            <a:endParaRPr lang="en-US"/>
          </a:p>
        </p:txBody>
      </p:sp>
      <p:sp>
        <p:nvSpPr>
          <p:cNvPr id="6" name="Rectangle 6"/>
          <p:cNvSpPr>
            <a:spLocks noGrp="1" noChangeArrowheads="1"/>
          </p:cNvSpPr>
          <p:nvPr>
            <p:ph type="ftr" sz="quarter" idx="4"/>
          </p:nvPr>
        </p:nvSpPr>
        <p:spPr>
          <a:ln/>
        </p:spPr>
        <p:txBody>
          <a:bodyPr/>
          <a:lstStyle/>
          <a:p>
            <a:pPr eaLnBrk="1" hangingPunct="1"/>
            <a:r>
              <a:rPr lang="en-US"/>
              <a:t>©2005 Microsoft Corporation. All rights reserved.</a:t>
            </a:r>
          </a:p>
          <a:p>
            <a:r>
              <a:rPr lang="en-US"/>
              <a:t>This presentation is for informational purposes only. Microsoft makes no warranties, express or implied, in this summary.</a:t>
            </a:r>
          </a:p>
        </p:txBody>
      </p:sp>
      <p:sp>
        <p:nvSpPr>
          <p:cNvPr id="7" name="Rectangle 7"/>
          <p:cNvSpPr>
            <a:spLocks noGrp="1" noChangeArrowheads="1"/>
          </p:cNvSpPr>
          <p:nvPr>
            <p:ph type="sldNum" sz="quarter" idx="5"/>
          </p:nvPr>
        </p:nvSpPr>
        <p:spPr>
          <a:ln/>
        </p:spPr>
        <p:txBody>
          <a:bodyPr/>
          <a:lstStyle/>
          <a:p>
            <a:fld id="{0303B6D0-B970-449B-8990-A54F1EF1E41D}" type="slidenum">
              <a:rPr lang="en-US"/>
              <a:pPr/>
              <a:t>7</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Automation means writing code that uses VS-supplied objects to control parts of the IDE. It's the stuff you can see and work with in VS - the solution, the active document, the active window, etc. you have control over the IDE and you have hooks to respond to things that are happening while you're using the IDE.</a:t>
            </a:r>
          </a:p>
          <a:p>
            <a:endParaRPr lang="en-CA" dirty="0" smtClean="0"/>
          </a:p>
          <a:p>
            <a:r>
              <a:rPr lang="en-CA" dirty="0" smtClean="0"/>
              <a:t>The key object - the top of everything - is the Application object</a:t>
            </a:r>
            <a:endParaRPr lang="en-US" dirty="0"/>
          </a:p>
        </p:txBody>
      </p:sp>
      <p:sp>
        <p:nvSpPr>
          <p:cNvPr id="4" name="Date Placeholder 3"/>
          <p:cNvSpPr>
            <a:spLocks noGrp="1"/>
          </p:cNvSpPr>
          <p:nvPr>
            <p:ph type="dt" idx="10"/>
          </p:nvPr>
        </p:nvSpPr>
        <p:spPr/>
        <p:txBody>
          <a:bodyPr/>
          <a:lstStyle/>
          <a:p>
            <a:fld id="{39191AE3-5AF7-4A0E-AF23-3174900FF15C}" type="datetime8">
              <a:rPr lang="en-US" smtClean="0"/>
              <a:pPr/>
              <a:t>9/23/2009 7:37 AM</a:t>
            </a:fld>
            <a:endParaRPr lang="en-US"/>
          </a:p>
        </p:txBody>
      </p:sp>
      <p:sp>
        <p:nvSpPr>
          <p:cNvPr id="5" name="Footer Placeholder 4"/>
          <p:cNvSpPr>
            <a:spLocks noGrp="1"/>
          </p:cNvSpPr>
          <p:nvPr>
            <p:ph type="ftr" sz="quarter" idx="11"/>
          </p:nvPr>
        </p:nvSpPr>
        <p:spPr/>
        <p:txBody>
          <a:bodyPr/>
          <a:lstStyle/>
          <a:p>
            <a:r>
              <a:rPr lang="en-US" smtClean="0"/>
              <a:t>©2005 Microsoft Corporation. All rights reserved.</a:t>
            </a:r>
          </a:p>
          <a:p>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fld id="{339DF697-58DF-4962-9147-46A0E94FD29F}"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E8B0F97-CFF9-4FAA-9E33-3AFA680F1A17}" type="datetime8">
              <a:rPr lang="en-US"/>
              <a:pPr/>
              <a:t>9/23/2009 7:37 AM</a:t>
            </a:fld>
            <a:endParaRPr lang="en-US"/>
          </a:p>
        </p:txBody>
      </p:sp>
      <p:sp>
        <p:nvSpPr>
          <p:cNvPr id="6" name="Rectangle 6"/>
          <p:cNvSpPr>
            <a:spLocks noGrp="1" noChangeArrowheads="1"/>
          </p:cNvSpPr>
          <p:nvPr>
            <p:ph type="ftr" sz="quarter" idx="4"/>
          </p:nvPr>
        </p:nvSpPr>
        <p:spPr>
          <a:ln/>
        </p:spPr>
        <p:txBody>
          <a:bodyPr/>
          <a:lstStyle/>
          <a:p>
            <a:pPr eaLnBrk="1" hangingPunct="1"/>
            <a:r>
              <a:rPr lang="en-US"/>
              <a:t>©2005 Microsoft Corporation. All rights reserved.</a:t>
            </a:r>
          </a:p>
          <a:p>
            <a:r>
              <a:rPr lang="en-US"/>
              <a:t>This presentation is for informational purposes only. Microsoft makes no warranties, express or implied, in this summary.</a:t>
            </a:r>
          </a:p>
        </p:txBody>
      </p:sp>
      <p:sp>
        <p:nvSpPr>
          <p:cNvPr id="7" name="Rectangle 7"/>
          <p:cNvSpPr>
            <a:spLocks noGrp="1" noChangeArrowheads="1"/>
          </p:cNvSpPr>
          <p:nvPr>
            <p:ph type="sldNum" sz="quarter" idx="5"/>
          </p:nvPr>
        </p:nvSpPr>
        <p:spPr>
          <a:ln/>
        </p:spPr>
        <p:txBody>
          <a:bodyPr/>
          <a:lstStyle/>
          <a:p>
            <a:fld id="{0303B6D0-B970-449B-8990-A54F1EF1E41D}" type="slidenum">
              <a:rPr lang="en-US"/>
              <a:pPr/>
              <a:t>9</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E8B0F97-CFF9-4FAA-9E33-3AFA680F1A17}" type="datetime8">
              <a:rPr lang="en-US"/>
              <a:pPr/>
              <a:t>9/23/2009 7:37 AM</a:t>
            </a:fld>
            <a:endParaRPr lang="en-US"/>
          </a:p>
        </p:txBody>
      </p:sp>
      <p:sp>
        <p:nvSpPr>
          <p:cNvPr id="6" name="Rectangle 6"/>
          <p:cNvSpPr>
            <a:spLocks noGrp="1" noChangeArrowheads="1"/>
          </p:cNvSpPr>
          <p:nvPr>
            <p:ph type="ftr" sz="quarter" idx="4"/>
          </p:nvPr>
        </p:nvSpPr>
        <p:spPr>
          <a:ln/>
        </p:spPr>
        <p:txBody>
          <a:bodyPr/>
          <a:lstStyle/>
          <a:p>
            <a:pPr eaLnBrk="1" hangingPunct="1"/>
            <a:r>
              <a:rPr lang="en-US"/>
              <a:t>©2005 Microsoft Corporation. All rights reserved.</a:t>
            </a:r>
          </a:p>
          <a:p>
            <a:r>
              <a:rPr lang="en-US"/>
              <a:t>This presentation is for informational purposes only. Microsoft makes no warranties, express or implied, in this summary.</a:t>
            </a:r>
          </a:p>
        </p:txBody>
      </p:sp>
      <p:sp>
        <p:nvSpPr>
          <p:cNvPr id="7" name="Rectangle 7"/>
          <p:cNvSpPr>
            <a:spLocks noGrp="1" noChangeArrowheads="1"/>
          </p:cNvSpPr>
          <p:nvPr>
            <p:ph type="sldNum" sz="quarter" idx="5"/>
          </p:nvPr>
        </p:nvSpPr>
        <p:spPr>
          <a:ln/>
        </p:spPr>
        <p:txBody>
          <a:bodyPr/>
          <a:lstStyle/>
          <a:p>
            <a:fld id="{0303B6D0-B970-449B-8990-A54F1EF1E41D}" type="slidenum">
              <a:rPr lang="en-US"/>
              <a:pPr/>
              <a:t>12</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39191AE3-5AF7-4A0E-AF23-3174900FF15C}" type="datetime8">
              <a:rPr lang="en-US" smtClean="0"/>
              <a:pPr/>
              <a:t>9/23/2009 7:37 AM</a:t>
            </a:fld>
            <a:endParaRPr lang="en-US"/>
          </a:p>
        </p:txBody>
      </p:sp>
      <p:sp>
        <p:nvSpPr>
          <p:cNvPr id="5" name="Footer Placeholder 4"/>
          <p:cNvSpPr>
            <a:spLocks noGrp="1"/>
          </p:cNvSpPr>
          <p:nvPr>
            <p:ph type="ftr" sz="quarter" idx="11"/>
          </p:nvPr>
        </p:nvSpPr>
        <p:spPr/>
        <p:txBody>
          <a:bodyPr/>
          <a:lstStyle/>
          <a:p>
            <a:r>
              <a:rPr lang="en-US" smtClean="0"/>
              <a:t>©2005 Microsoft Corporation. All rights reserved.</a:t>
            </a:r>
          </a:p>
          <a:p>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fld id="{339DF697-58DF-4962-9147-46A0E94FD29F}"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E8B0F97-CFF9-4FAA-9E33-3AFA680F1A17}" type="datetime8">
              <a:rPr lang="en-US"/>
              <a:pPr/>
              <a:t>9/23/2009 7:37 AM</a:t>
            </a:fld>
            <a:endParaRPr lang="en-US"/>
          </a:p>
        </p:txBody>
      </p:sp>
      <p:sp>
        <p:nvSpPr>
          <p:cNvPr id="6" name="Rectangle 6"/>
          <p:cNvSpPr>
            <a:spLocks noGrp="1" noChangeArrowheads="1"/>
          </p:cNvSpPr>
          <p:nvPr>
            <p:ph type="ftr" sz="quarter" idx="4"/>
          </p:nvPr>
        </p:nvSpPr>
        <p:spPr>
          <a:ln/>
        </p:spPr>
        <p:txBody>
          <a:bodyPr/>
          <a:lstStyle/>
          <a:p>
            <a:pPr eaLnBrk="1" hangingPunct="1"/>
            <a:r>
              <a:rPr lang="en-US"/>
              <a:t>©2005 Microsoft Corporation. All rights reserved.</a:t>
            </a:r>
          </a:p>
          <a:p>
            <a:r>
              <a:rPr lang="en-US"/>
              <a:t>This presentation is for informational purposes only. Microsoft makes no warranties, express or implied, in this summary.</a:t>
            </a:r>
          </a:p>
        </p:txBody>
      </p:sp>
      <p:sp>
        <p:nvSpPr>
          <p:cNvPr id="7" name="Rectangle 7"/>
          <p:cNvSpPr>
            <a:spLocks noGrp="1" noChangeArrowheads="1"/>
          </p:cNvSpPr>
          <p:nvPr>
            <p:ph type="sldNum" sz="quarter" idx="5"/>
          </p:nvPr>
        </p:nvSpPr>
        <p:spPr>
          <a:ln/>
        </p:spPr>
        <p:txBody>
          <a:bodyPr/>
          <a:lstStyle/>
          <a:p>
            <a:fld id="{0303B6D0-B970-449B-8990-A54F1EF1E41D}" type="slidenum">
              <a:rPr lang="en-US"/>
              <a:pPr/>
              <a:t>16</a:t>
            </a:fld>
            <a:endParaRPr lang="en-US"/>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732680-E2A6-48AE-95B9-0837C3D00674}" type="slidenum">
              <a:rPr lang="en-CA" smtClean="0"/>
              <a:pPr/>
              <a:t>21</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46439F-5AA6-4790-8C3A-F19B10F1F4DF}" type="datetimeFigureOut">
              <a:rPr lang="en-US" smtClean="0"/>
              <a:pPr/>
              <a:t>9/23/2009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46439F-5AA6-4790-8C3A-F19B10F1F4DF}" type="datetimeFigureOut">
              <a:rPr lang="en-US" smtClean="0"/>
              <a:pPr/>
              <a:t>9/23/2009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46439F-5AA6-4790-8C3A-F19B10F1F4DF}" type="datetimeFigureOut">
              <a:rPr lang="en-US" smtClean="0"/>
              <a:pPr/>
              <a:t>9/23/2009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46439F-5AA6-4790-8C3A-F19B10F1F4DF}" type="datetimeFigureOut">
              <a:rPr lang="en-US" smtClean="0"/>
              <a:pPr/>
              <a:t>9/23/2009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46439F-5AA6-4790-8C3A-F19B10F1F4DF}" type="datetimeFigureOut">
              <a:rPr lang="en-US" smtClean="0"/>
              <a:pPr/>
              <a:t>9/23/2009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46439F-5AA6-4790-8C3A-F19B10F1F4DF}" type="datetimeFigureOut">
              <a:rPr lang="en-US" smtClean="0"/>
              <a:pPr/>
              <a:t>9/23/2009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46439F-5AA6-4790-8C3A-F19B10F1F4DF}" type="datetimeFigureOut">
              <a:rPr lang="en-US" smtClean="0"/>
              <a:pPr/>
              <a:t>9/23/2009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46439F-5AA6-4790-8C3A-F19B10F1F4DF}" type="datetimeFigureOut">
              <a:rPr lang="en-US" smtClean="0"/>
              <a:pPr/>
              <a:t>9/23/2009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46439F-5AA6-4790-8C3A-F19B10F1F4DF}" type="datetimeFigureOut">
              <a:rPr lang="en-US" smtClean="0"/>
              <a:pPr/>
              <a:t>9/23/2009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46439F-5AA6-4790-8C3A-F19B10F1F4DF}" type="datetimeFigureOut">
              <a:rPr lang="en-US" smtClean="0"/>
              <a:pPr/>
              <a:t>9/23/2009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46439F-5AA6-4790-8C3A-F19B10F1F4DF}" type="datetimeFigureOut">
              <a:rPr lang="en-US" smtClean="0"/>
              <a:pPr/>
              <a:t>9/23/2009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B994C3-911C-4951-AFFF-CD2FA72E495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46439F-5AA6-4790-8C3A-F19B10F1F4DF}" type="datetimeFigureOut">
              <a:rPr lang="en-US" smtClean="0"/>
              <a:pPr/>
              <a:t>9/23/2009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994C3-911C-4951-AFFF-CD2FA72E495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amazon.com/Professional-Visual-Studio-Extensibility-Nayyeri/dp/0470230843/ref=pd_bbs_sr_1?ie=UTF8&amp;s=books&amp;qid=1221481066&amp;sr=1-1" TargetMode="External"/><Relationship Id="rId3" Type="http://schemas.openxmlformats.org/officeDocument/2006/relationships/hyperlink" Target="http://www.msdn.com/vsx" TargetMode="External"/><Relationship Id="rId7" Type="http://schemas.openxmlformats.org/officeDocument/2006/relationships/hyperlink" Target="http://www.amazon.com/Working-Microsoft-Visual-Studio-2005/dp/0735623155/ref=sr_1_1?ie=UTF8&amp;s=books&amp;qid=1221480909&amp;sr=8-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msdn.microsoft.com/en-us/library/6db0hwky.aspx" TargetMode="External"/><Relationship Id="rId5" Type="http://schemas.openxmlformats.org/officeDocument/2006/relationships/hyperlink" Target="http://msdn.microsoft.com/en-us/library/xc52cke4.aspx" TargetMode="External"/><Relationship Id="rId4" Type="http://schemas.openxmlformats.org/officeDocument/2006/relationships/hyperlink" Target="http://www.visualstudiogallery.com/"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5715000" cy="1470025"/>
          </a:xfrm>
        </p:spPr>
        <p:txBody>
          <a:bodyPr>
            <a:noAutofit/>
          </a:bodyPr>
          <a:lstStyle/>
          <a:p>
            <a:r>
              <a:rPr lang="en-CA" sz="5400" dirty="0"/>
              <a:t>Write Extensions to Visual </a:t>
            </a:r>
            <a:r>
              <a:rPr lang="en-CA" sz="5400" dirty="0" smtClean="0"/>
              <a:t>Studio</a:t>
            </a:r>
            <a:endParaRPr lang="en-US" sz="5400" dirty="0"/>
          </a:p>
        </p:txBody>
      </p:sp>
    </p:spTree>
    <p:extLst>
      <p:ext uri="{BB962C8B-B14F-4D97-AF65-F5344CB8AC3E}">
        <p14:creationId xmlns:p14="http://schemas.microsoft.com/office/powerpoint/2007/7/12/main" val="3419831945"/>
      </p:ext>
    </p:extLst>
  </p:cSld>
  <p:clrMapOvr>
    <a:masterClrMapping/>
  </p:clrMapOvr>
  <p:timing>
    <p:tnLst>
      <p:par>
        <p:cTn xmlns:p14="http://schemas.microsoft.com/office/powerpoint/2007/7/12/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hu-HU" dirty="0" smtClean="0"/>
              <a:t>Add-ins</a:t>
            </a:r>
            <a:endParaRPr lang="en-US" dirty="0">
              <a:solidFill>
                <a:schemeClr val="accent1"/>
              </a:solidFill>
            </a:endParaRPr>
          </a:p>
        </p:txBody>
      </p:sp>
      <p:sp>
        <p:nvSpPr>
          <p:cNvPr id="3" name="Content Placeholder 2"/>
          <p:cNvSpPr>
            <a:spLocks noGrp="1"/>
          </p:cNvSpPr>
          <p:nvPr>
            <p:ph idx="1"/>
          </p:nvPr>
        </p:nvSpPr>
        <p:spPr>
          <a:xfrm>
            <a:off x="381000" y="1417638"/>
            <a:ext cx="8410575" cy="3194721"/>
          </a:xfrm>
        </p:spPr>
        <p:txBody>
          <a:bodyPr/>
          <a:lstStyle/>
          <a:p>
            <a:r>
              <a:rPr lang="en-US" dirty="0" smtClean="0"/>
              <a:t>A compiled DLL that runs in the VS IDE</a:t>
            </a:r>
          </a:p>
          <a:p>
            <a:r>
              <a:rPr lang="en-US" dirty="0" smtClean="0"/>
              <a:t>Contains a class that implements IDTExtensibility2</a:t>
            </a:r>
          </a:p>
          <a:p>
            <a:r>
              <a:rPr lang="en-US" dirty="0" smtClean="0"/>
              <a:t>Registered using an XML file (.AddIn)</a:t>
            </a:r>
          </a:p>
          <a:p>
            <a:r>
              <a:rPr lang="en-US" dirty="0" smtClean="0"/>
              <a:t>Receives the Application object when loaded</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en-US" dirty="0" smtClean="0"/>
              <a:t>Registering an Add-in</a:t>
            </a:r>
            <a:endParaRPr lang="en-US" dirty="0"/>
          </a:p>
        </p:txBody>
      </p:sp>
      <p:sp>
        <p:nvSpPr>
          <p:cNvPr id="3" name="Content Placeholder 2"/>
          <p:cNvSpPr>
            <a:spLocks noGrp="1"/>
          </p:cNvSpPr>
          <p:nvPr>
            <p:ph idx="1"/>
          </p:nvPr>
        </p:nvSpPr>
        <p:spPr>
          <a:xfrm>
            <a:off x="367352" y="1076444"/>
            <a:ext cx="8410575" cy="535531"/>
          </a:xfrm>
        </p:spPr>
        <p:txBody>
          <a:bodyPr>
            <a:normAutofit lnSpcReduction="10000"/>
          </a:bodyPr>
          <a:lstStyle/>
          <a:p>
            <a:r>
              <a:rPr lang="en-US" dirty="0" smtClean="0"/>
              <a:t>MyAddin.AddIn:</a:t>
            </a:r>
          </a:p>
        </p:txBody>
      </p:sp>
      <p:sp>
        <p:nvSpPr>
          <p:cNvPr id="4" name="TextBox 3"/>
          <p:cNvSpPr txBox="1"/>
          <p:nvPr/>
        </p:nvSpPr>
        <p:spPr>
          <a:xfrm>
            <a:off x="924560" y="1624084"/>
            <a:ext cx="7924800" cy="4801314"/>
          </a:xfrm>
          <a:prstGeom prst="rect">
            <a:avLst/>
          </a:prstGeom>
          <a:noFill/>
        </p:spPr>
        <p:txBody>
          <a:bodyPr wrap="square" rtlCol="0">
            <a:spAutoFit/>
          </a:bodyPr>
          <a:lstStyle/>
          <a:p>
            <a:r>
              <a:rPr lang="en-US" dirty="0" smtClean="0"/>
              <a:t>&lt;?xml version="1.0" encoding="utf-8"?&gt;</a:t>
            </a:r>
          </a:p>
          <a:p>
            <a:r>
              <a:rPr lang="en-US" dirty="0" smtClean="0"/>
              <a:t>&lt;Extensibility </a:t>
            </a:r>
            <a:r>
              <a:rPr lang="en-US" dirty="0" err="1" smtClean="0"/>
              <a:t>xmlns</a:t>
            </a:r>
            <a:r>
              <a:rPr lang="en-US" dirty="0" smtClean="0"/>
              <a:t>="http://schemas.microsoft.com/AutomationExtensibility"&gt;</a:t>
            </a:r>
          </a:p>
          <a:p>
            <a:r>
              <a:rPr lang="en-US" dirty="0" smtClean="0"/>
              <a:t>  &lt;</a:t>
            </a:r>
            <a:r>
              <a:rPr lang="en-US" dirty="0" err="1" smtClean="0"/>
              <a:t>HostApplication</a:t>
            </a:r>
            <a:r>
              <a:rPr lang="en-US" dirty="0" smtClean="0"/>
              <a:t>&gt;</a:t>
            </a:r>
          </a:p>
          <a:p>
            <a:r>
              <a:rPr lang="en-US" dirty="0" smtClean="0"/>
              <a:t>    &lt;Name&gt;Microsoft Visual Studio&lt;/Name&gt;</a:t>
            </a:r>
          </a:p>
          <a:p>
            <a:r>
              <a:rPr lang="en-US" dirty="0" smtClean="0"/>
              <a:t>    &lt;Version&gt;9.0&lt;/Version&gt;</a:t>
            </a:r>
          </a:p>
          <a:p>
            <a:r>
              <a:rPr lang="en-US" dirty="0" smtClean="0"/>
              <a:t>  &lt;/</a:t>
            </a:r>
            <a:r>
              <a:rPr lang="en-US" dirty="0" err="1" smtClean="0"/>
              <a:t>HostApplication</a:t>
            </a:r>
            <a:r>
              <a:rPr lang="en-US" dirty="0" smtClean="0"/>
              <a:t>&gt;</a:t>
            </a:r>
          </a:p>
          <a:p>
            <a:r>
              <a:rPr lang="en-US" dirty="0" smtClean="0"/>
              <a:t>  &lt;</a:t>
            </a:r>
            <a:r>
              <a:rPr lang="en-US" dirty="0" err="1" smtClean="0"/>
              <a:t>Addin</a:t>
            </a:r>
            <a:r>
              <a:rPr lang="en-US" dirty="0" smtClean="0"/>
              <a:t>&gt;</a:t>
            </a:r>
          </a:p>
          <a:p>
            <a:r>
              <a:rPr lang="en-US" dirty="0" smtClean="0"/>
              <a:t>    &lt;</a:t>
            </a:r>
            <a:r>
              <a:rPr lang="en-US" dirty="0" err="1" smtClean="0"/>
              <a:t>FriendlyName</a:t>
            </a:r>
            <a:r>
              <a:rPr lang="en-US" dirty="0" smtClean="0"/>
              <a:t>&gt;</a:t>
            </a:r>
            <a:r>
              <a:rPr lang="en-US" dirty="0" smtClean="0">
                <a:solidFill>
                  <a:schemeClr val="accent6"/>
                </a:solidFill>
              </a:rPr>
              <a:t>My Add-in</a:t>
            </a:r>
            <a:r>
              <a:rPr lang="en-US" dirty="0" smtClean="0"/>
              <a:t>&lt;/</a:t>
            </a:r>
            <a:r>
              <a:rPr lang="en-US" dirty="0" err="1" smtClean="0"/>
              <a:t>FriendlyName</a:t>
            </a:r>
            <a:r>
              <a:rPr lang="en-US" dirty="0" smtClean="0"/>
              <a:t>&gt;</a:t>
            </a:r>
          </a:p>
          <a:p>
            <a:r>
              <a:rPr lang="en-US" dirty="0" smtClean="0"/>
              <a:t>    &lt;Description&gt;</a:t>
            </a:r>
            <a:r>
              <a:rPr lang="en-US" dirty="0" smtClean="0">
                <a:solidFill>
                  <a:schemeClr val="accent6"/>
                </a:solidFill>
              </a:rPr>
              <a:t>My add-in is cool!</a:t>
            </a:r>
            <a:r>
              <a:rPr lang="en-US" dirty="0" smtClean="0"/>
              <a:t>&lt;/Description&gt;</a:t>
            </a:r>
          </a:p>
          <a:p>
            <a:r>
              <a:rPr lang="en-US" dirty="0" smtClean="0"/>
              <a:t>    &lt;Assembly&gt;</a:t>
            </a:r>
            <a:r>
              <a:rPr lang="en-US" dirty="0" smtClean="0">
                <a:solidFill>
                  <a:schemeClr val="accent6"/>
                </a:solidFill>
              </a:rPr>
              <a:t>C:\Projects\MyAddin\bin\Project1.dll</a:t>
            </a:r>
            <a:r>
              <a:rPr lang="en-US" dirty="0" smtClean="0"/>
              <a:t>&lt;/Assembly&gt;</a:t>
            </a:r>
          </a:p>
          <a:p>
            <a:r>
              <a:rPr lang="en-US" dirty="0" smtClean="0"/>
              <a:t>    &lt;</a:t>
            </a:r>
            <a:r>
              <a:rPr lang="en-US" dirty="0" err="1" smtClean="0"/>
              <a:t>FullClassName</a:t>
            </a:r>
            <a:r>
              <a:rPr lang="en-US" dirty="0" smtClean="0"/>
              <a:t>&gt;</a:t>
            </a:r>
            <a:r>
              <a:rPr lang="en-US" dirty="0" err="1" smtClean="0">
                <a:solidFill>
                  <a:schemeClr val="accent6"/>
                </a:solidFill>
              </a:rPr>
              <a:t>MyAddin.Connect</a:t>
            </a:r>
            <a:r>
              <a:rPr lang="en-US" dirty="0" smtClean="0"/>
              <a:t>&lt;/</a:t>
            </a:r>
            <a:r>
              <a:rPr lang="en-US" dirty="0" err="1" smtClean="0"/>
              <a:t>FullClassName</a:t>
            </a:r>
            <a:r>
              <a:rPr lang="en-US" dirty="0" smtClean="0"/>
              <a:t>&gt;</a:t>
            </a:r>
          </a:p>
          <a:p>
            <a:r>
              <a:rPr lang="en-US" dirty="0" smtClean="0"/>
              <a:t>    &lt;</a:t>
            </a:r>
            <a:r>
              <a:rPr lang="en-US" dirty="0" err="1" smtClean="0"/>
              <a:t>LoadBehavior</a:t>
            </a:r>
            <a:r>
              <a:rPr lang="en-US" dirty="0" smtClean="0"/>
              <a:t>&gt;</a:t>
            </a:r>
            <a:r>
              <a:rPr lang="en-US" dirty="0" smtClean="0">
                <a:solidFill>
                  <a:schemeClr val="accent6"/>
                </a:solidFill>
              </a:rPr>
              <a:t>5</a:t>
            </a:r>
            <a:r>
              <a:rPr lang="en-US" dirty="0" smtClean="0"/>
              <a:t>&lt;/</a:t>
            </a:r>
            <a:r>
              <a:rPr lang="en-US" dirty="0" err="1" smtClean="0"/>
              <a:t>LoadBehavior</a:t>
            </a:r>
            <a:r>
              <a:rPr lang="en-US" dirty="0" smtClean="0"/>
              <a:t>&gt;</a:t>
            </a:r>
          </a:p>
          <a:p>
            <a:r>
              <a:rPr lang="en-US" dirty="0" smtClean="0"/>
              <a:t>    &lt;</a:t>
            </a:r>
            <a:r>
              <a:rPr lang="en-US" dirty="0" err="1" smtClean="0"/>
              <a:t>CommandPreload</a:t>
            </a:r>
            <a:r>
              <a:rPr lang="en-US" dirty="0" smtClean="0"/>
              <a:t>&gt;</a:t>
            </a:r>
            <a:r>
              <a:rPr lang="en-US" dirty="0" smtClean="0">
                <a:solidFill>
                  <a:schemeClr val="accent6"/>
                </a:solidFill>
              </a:rPr>
              <a:t>1</a:t>
            </a:r>
            <a:r>
              <a:rPr lang="en-US" dirty="0" smtClean="0"/>
              <a:t>&lt;/</a:t>
            </a:r>
            <a:r>
              <a:rPr lang="en-US" dirty="0" err="1" smtClean="0"/>
              <a:t>CommandPreload</a:t>
            </a:r>
            <a:r>
              <a:rPr lang="en-US" dirty="0" smtClean="0"/>
              <a:t>&gt;</a:t>
            </a:r>
          </a:p>
          <a:p>
            <a:r>
              <a:rPr lang="en-US" dirty="0" smtClean="0"/>
              <a:t>    &lt;</a:t>
            </a:r>
            <a:r>
              <a:rPr lang="en-US" dirty="0" err="1" smtClean="0"/>
              <a:t>CommandLineSafe</a:t>
            </a:r>
            <a:r>
              <a:rPr lang="en-US" dirty="0" smtClean="0"/>
              <a:t>&gt;</a:t>
            </a:r>
            <a:r>
              <a:rPr lang="en-US" dirty="0" smtClean="0">
                <a:solidFill>
                  <a:schemeClr val="accent6"/>
                </a:solidFill>
              </a:rPr>
              <a:t>1</a:t>
            </a:r>
            <a:r>
              <a:rPr lang="en-US" dirty="0" smtClean="0"/>
              <a:t>&lt;/</a:t>
            </a:r>
            <a:r>
              <a:rPr lang="en-US" dirty="0" err="1" smtClean="0"/>
              <a:t>CommandLineSafe</a:t>
            </a:r>
            <a:r>
              <a:rPr lang="en-US" dirty="0" smtClean="0"/>
              <a:t>&gt;</a:t>
            </a:r>
          </a:p>
          <a:p>
            <a:r>
              <a:rPr lang="en-US" dirty="0" smtClean="0"/>
              <a:t>  &lt;/</a:t>
            </a:r>
            <a:r>
              <a:rPr lang="en-US" dirty="0" err="1" smtClean="0"/>
              <a:t>Addin</a:t>
            </a:r>
            <a:r>
              <a:rPr lang="en-US" dirty="0" smtClean="0"/>
              <a:t>&gt;</a:t>
            </a:r>
          </a:p>
          <a:p>
            <a:r>
              <a:rPr lang="en-US" dirty="0" smtClean="0"/>
              <a:t>&lt;/Extensibility&gt;</a:t>
            </a:r>
          </a:p>
          <a:p>
            <a:endParaRPr lang="en-US" dirty="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ctrTitle"/>
          </p:nvPr>
        </p:nvSpPr>
        <p:spPr>
          <a:xfrm>
            <a:off x="1371600" y="2057400"/>
            <a:ext cx="6172200" cy="1828800"/>
          </a:xfrm>
          <a:noFill/>
        </p:spPr>
        <p:txBody>
          <a:bodyPr anchor="b">
            <a:noAutofit/>
          </a:bodyPr>
          <a:lstStyle/>
          <a:p>
            <a:r>
              <a:rPr lang="en-US" sz="16600" dirty="0" smtClean="0">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rPr>
              <a:t>Demo</a:t>
            </a:r>
            <a:endParaRPr lang="en-US" sz="16600" b="1" dirty="0">
              <a:ln w="10541" cmpd="sng">
                <a:solidFill>
                  <a:schemeClr val="accent1">
                    <a:shade val="88000"/>
                    <a:satMod val="110000"/>
                  </a:schemeClr>
                </a:solidFill>
                <a:prstDash val="solid"/>
              </a:ln>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endParaRPr>
          </a:p>
        </p:txBody>
      </p:sp>
      <p:sp>
        <p:nvSpPr>
          <p:cNvPr id="337923" name="Rectangle 3"/>
          <p:cNvSpPr>
            <a:spLocks noGrp="1" noChangeArrowheads="1"/>
          </p:cNvSpPr>
          <p:nvPr>
            <p:ph type="subTitle" idx="1"/>
          </p:nvPr>
        </p:nvSpPr>
        <p:spPr>
          <a:xfrm>
            <a:off x="1981200" y="3886200"/>
            <a:ext cx="5938837" cy="535531"/>
          </a:xfrm>
        </p:spPr>
        <p:txBody>
          <a:bodyPr>
            <a:noAutofit/>
          </a:bodyPr>
          <a:lstStyle/>
          <a:p>
            <a:pPr algn="l"/>
            <a:r>
              <a:rPr lang="en-US" sz="4000" dirty="0" smtClean="0">
                <a:solidFill>
                  <a:schemeClr val="tx1"/>
                </a:solidFill>
              </a:rPr>
              <a:t>Add-ins</a:t>
            </a:r>
            <a:endParaRPr lang="en-US" sz="4000" dirty="0">
              <a:solidFill>
                <a:schemeClr val="tx1"/>
              </a:solidFill>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22"/>
                                        </p:tgtEl>
                                        <p:attrNameLst>
                                          <p:attrName>style.visibility</p:attrName>
                                        </p:attrNameLst>
                                      </p:cBhvr>
                                      <p:to>
                                        <p:strVal val="visible"/>
                                      </p:to>
                                    </p:set>
                                    <p:animEffect transition="in" filter="fade">
                                      <p:cBhvr>
                                        <p:cTn id="7" dur="1000"/>
                                        <p:tgtEl>
                                          <p:spTgt spid="3379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7923">
                                            <p:txEl>
                                              <p:pRg st="0" end="0"/>
                                            </p:txEl>
                                          </p:spTgt>
                                        </p:tgtEl>
                                        <p:attrNameLst>
                                          <p:attrName>style.visibility</p:attrName>
                                        </p:attrNameLst>
                                      </p:cBhvr>
                                      <p:to>
                                        <p:strVal val="visible"/>
                                      </p:to>
                                    </p:set>
                                    <p:animEffect transition="in" filter="fade">
                                      <p:cBhvr>
                                        <p:cTn id="10" dur="1000"/>
                                        <p:tgtEl>
                                          <p:spTgt spid="337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p:bldP spid="33792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hu-HU" dirty="0" smtClean="0"/>
              <a:t>Templates</a:t>
            </a:r>
            <a:endParaRPr lang="en-US" dirty="0">
              <a:solidFill>
                <a:schemeClr val="accent1"/>
              </a:solidFill>
            </a:endParaRPr>
          </a:p>
        </p:txBody>
      </p:sp>
      <p:sp>
        <p:nvSpPr>
          <p:cNvPr id="3" name="Content Placeholder 2"/>
          <p:cNvSpPr>
            <a:spLocks noGrp="1"/>
          </p:cNvSpPr>
          <p:nvPr>
            <p:ph idx="1"/>
          </p:nvPr>
        </p:nvSpPr>
        <p:spPr>
          <a:xfrm>
            <a:off x="381000" y="1417638"/>
            <a:ext cx="8410575" cy="3785652"/>
          </a:xfrm>
        </p:spPr>
        <p:txBody>
          <a:bodyPr>
            <a:normAutofit lnSpcReduction="10000"/>
          </a:bodyPr>
          <a:lstStyle/>
          <a:p>
            <a:r>
              <a:rPr lang="en-US" dirty="0" smtClean="0"/>
              <a:t>Reusable and customizable stubs</a:t>
            </a:r>
          </a:p>
          <a:p>
            <a:r>
              <a:rPr lang="en-US" dirty="0" smtClean="0"/>
              <a:t>Project and project item templates</a:t>
            </a:r>
          </a:p>
          <a:p>
            <a:r>
              <a:rPr lang="en-US" dirty="0" smtClean="0"/>
              <a:t>Templates are contained in a .zip file</a:t>
            </a:r>
          </a:p>
          <a:p>
            <a:pPr lvl="1"/>
            <a:r>
              <a:rPr lang="en-US" dirty="0" smtClean="0"/>
              <a:t>Files that constitute the template</a:t>
            </a:r>
          </a:p>
          <a:p>
            <a:pPr lvl="1"/>
            <a:r>
              <a:rPr lang="en-US" dirty="0" smtClean="0"/>
              <a:t>Metadata information (.</a:t>
            </a:r>
            <a:r>
              <a:rPr lang="en-US" dirty="0" err="1" smtClean="0"/>
              <a:t>vstemplate</a:t>
            </a:r>
            <a:r>
              <a:rPr lang="en-US" dirty="0" smtClean="0"/>
              <a:t>)</a:t>
            </a:r>
          </a:p>
          <a:p>
            <a:r>
              <a:rPr lang="en-US" dirty="0" smtClean="0"/>
              <a:t>Can be easily created using the Export Template Wizard</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Where do the templates go?</a:t>
            </a:r>
            <a:endParaRPr lang="en-CA" dirty="0"/>
          </a:p>
        </p:txBody>
      </p:sp>
      <p:pic>
        <p:nvPicPr>
          <p:cNvPr id="2050" name="Picture 2"/>
          <p:cNvPicPr>
            <a:picLocks noChangeAspect="1" noChangeArrowheads="1"/>
          </p:cNvPicPr>
          <p:nvPr/>
        </p:nvPicPr>
        <p:blipFill>
          <a:blip r:embed="rId2"/>
          <a:srcRect/>
          <a:stretch>
            <a:fillRect/>
          </a:stretch>
        </p:blipFill>
        <p:spPr bwMode="auto">
          <a:xfrm>
            <a:off x="400264" y="1377003"/>
            <a:ext cx="8482332" cy="4860024"/>
          </a:xfrm>
          <a:prstGeom prst="rect">
            <a:avLst/>
          </a:prstGeom>
          <a:noFill/>
          <a:ln w="9525">
            <a:noFill/>
            <a:miter lim="800000"/>
            <a:headEnd/>
            <a:tailEnd/>
          </a:ln>
          <a:effectLst/>
        </p:spPr>
      </p:pic>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en-US" dirty="0" smtClean="0"/>
              <a:t>Template Metadata</a:t>
            </a:r>
            <a:endParaRPr lang="en-US" dirty="0"/>
          </a:p>
        </p:txBody>
      </p:sp>
      <p:sp>
        <p:nvSpPr>
          <p:cNvPr id="4" name="TextBox 3"/>
          <p:cNvSpPr txBox="1"/>
          <p:nvPr/>
        </p:nvSpPr>
        <p:spPr>
          <a:xfrm>
            <a:off x="464025" y="1269241"/>
            <a:ext cx="8371688" cy="4832092"/>
          </a:xfrm>
          <a:prstGeom prst="rect">
            <a:avLst/>
          </a:prstGeom>
          <a:noFill/>
        </p:spPr>
        <p:txBody>
          <a:bodyPr wrap="square" rtlCol="0">
            <a:spAutoFit/>
          </a:bodyPr>
          <a:lstStyle/>
          <a:p>
            <a:r>
              <a:rPr lang="en-US" dirty="0" smtClean="0"/>
              <a:t>&lt;VSTemplate </a:t>
            </a:r>
            <a:r>
              <a:rPr lang="en-US" dirty="0" err="1" smtClean="0"/>
              <a:t>xmlns</a:t>
            </a:r>
            <a:r>
              <a:rPr lang="en-US" dirty="0" smtClean="0"/>
              <a:t>="http://schemas.microsoft.com/developer/vstemplate/2005" Version="2.0.0" Type="Item"&gt;</a:t>
            </a:r>
          </a:p>
          <a:p>
            <a:r>
              <a:rPr lang="en-US" dirty="0" smtClean="0"/>
              <a:t>      &lt;</a:t>
            </a:r>
            <a:r>
              <a:rPr lang="en-US" dirty="0" err="1" smtClean="0"/>
              <a:t>TemplateData</a:t>
            </a:r>
            <a:r>
              <a:rPr lang="en-US" dirty="0" smtClean="0"/>
              <a:t>&gt;</a:t>
            </a:r>
          </a:p>
          <a:p>
            <a:r>
              <a:rPr lang="en-US" dirty="0" smtClean="0"/>
              <a:t>            &lt;</a:t>
            </a:r>
            <a:r>
              <a:rPr lang="en-US" dirty="0" err="1" smtClean="0"/>
              <a:t>DefaultName</a:t>
            </a:r>
            <a:r>
              <a:rPr lang="en-US" dirty="0" smtClean="0"/>
              <a:t>&gt;</a:t>
            </a:r>
            <a:r>
              <a:rPr lang="en-US" dirty="0" smtClean="0">
                <a:solidFill>
                  <a:schemeClr val="accent6"/>
                </a:solidFill>
              </a:rPr>
              <a:t>Foo.bar</a:t>
            </a:r>
            <a:r>
              <a:rPr lang="en-US" dirty="0" smtClean="0"/>
              <a:t>&lt;/</a:t>
            </a:r>
            <a:r>
              <a:rPr lang="en-US" dirty="0" err="1" smtClean="0"/>
              <a:t>DefaultName</a:t>
            </a:r>
            <a:r>
              <a:rPr lang="en-US" dirty="0" smtClean="0"/>
              <a:t>&gt;</a:t>
            </a:r>
          </a:p>
          <a:p>
            <a:r>
              <a:rPr lang="en-US" dirty="0" smtClean="0"/>
              <a:t>            &lt;Name&gt;</a:t>
            </a:r>
            <a:r>
              <a:rPr lang="en-US" dirty="0" err="1" smtClean="0">
                <a:solidFill>
                  <a:schemeClr val="accent6"/>
                </a:solidFill>
              </a:rPr>
              <a:t>Foo</a:t>
            </a:r>
            <a:r>
              <a:rPr lang="en-US" dirty="0" smtClean="0"/>
              <a:t>&lt;/Name&gt;</a:t>
            </a:r>
          </a:p>
          <a:p>
            <a:r>
              <a:rPr lang="en-US" dirty="0" smtClean="0"/>
              <a:t>            &lt;Description&gt;</a:t>
            </a:r>
            <a:r>
              <a:rPr lang="en-US" dirty="0" smtClean="0">
                <a:solidFill>
                  <a:schemeClr val="accent6"/>
                </a:solidFill>
              </a:rPr>
              <a:t>Creates a </a:t>
            </a:r>
            <a:r>
              <a:rPr lang="en-US" dirty="0" err="1" smtClean="0">
                <a:solidFill>
                  <a:schemeClr val="accent6"/>
                </a:solidFill>
              </a:rPr>
              <a:t>foo</a:t>
            </a:r>
            <a:r>
              <a:rPr lang="en-US" dirty="0" smtClean="0">
                <a:solidFill>
                  <a:schemeClr val="accent6"/>
                </a:solidFill>
              </a:rPr>
              <a:t>.</a:t>
            </a:r>
            <a:r>
              <a:rPr lang="en-US" dirty="0" smtClean="0"/>
              <a:t>&lt;/Description&gt;</a:t>
            </a:r>
          </a:p>
          <a:p>
            <a:r>
              <a:rPr lang="en-US" dirty="0" smtClean="0"/>
              <a:t>            &lt;</a:t>
            </a:r>
            <a:r>
              <a:rPr lang="en-US" dirty="0" err="1" smtClean="0"/>
              <a:t>ProjectType</a:t>
            </a:r>
            <a:r>
              <a:rPr lang="en-US" dirty="0" smtClean="0"/>
              <a:t>&gt;</a:t>
            </a:r>
            <a:r>
              <a:rPr lang="en-US" dirty="0" err="1" smtClean="0">
                <a:solidFill>
                  <a:schemeClr val="accent6"/>
                </a:solidFill>
              </a:rPr>
              <a:t>CSharp</a:t>
            </a:r>
            <a:r>
              <a:rPr lang="en-US" dirty="0" smtClean="0"/>
              <a:t>&lt;/</a:t>
            </a:r>
            <a:r>
              <a:rPr lang="en-US" dirty="0" err="1" smtClean="0"/>
              <a:t>ProjectType</a:t>
            </a:r>
            <a:r>
              <a:rPr lang="en-US" dirty="0" smtClean="0"/>
              <a:t>&gt;</a:t>
            </a:r>
          </a:p>
          <a:p>
            <a:r>
              <a:rPr lang="en-US" dirty="0" smtClean="0"/>
              <a:t>            &lt;Icon&gt;</a:t>
            </a:r>
            <a:r>
              <a:rPr lang="en-US" dirty="0" smtClean="0">
                <a:solidFill>
                  <a:schemeClr val="accent6"/>
                </a:solidFill>
              </a:rPr>
              <a:t>__</a:t>
            </a:r>
            <a:r>
              <a:rPr lang="en-US" dirty="0" err="1" smtClean="0">
                <a:solidFill>
                  <a:schemeClr val="accent6"/>
                </a:solidFill>
              </a:rPr>
              <a:t>TemplateIcon.ico</a:t>
            </a:r>
            <a:r>
              <a:rPr lang="en-US" dirty="0" smtClean="0"/>
              <a:t>&lt;/Icon&gt;</a:t>
            </a:r>
          </a:p>
          <a:p>
            <a:r>
              <a:rPr lang="en-US" dirty="0" smtClean="0"/>
              <a:t>      &lt;/</a:t>
            </a:r>
            <a:r>
              <a:rPr lang="en-US" dirty="0" err="1" smtClean="0"/>
              <a:t>TemplateData</a:t>
            </a:r>
            <a:r>
              <a:rPr lang="en-US" dirty="0" smtClean="0"/>
              <a:t>&gt;</a:t>
            </a:r>
          </a:p>
          <a:p>
            <a:r>
              <a:rPr lang="en-US" dirty="0" smtClean="0"/>
              <a:t>      &lt;</a:t>
            </a:r>
            <a:r>
              <a:rPr lang="en-US" dirty="0" err="1" smtClean="0"/>
              <a:t>TemplateContent</a:t>
            </a:r>
            <a:r>
              <a:rPr lang="en-US" dirty="0" smtClean="0"/>
              <a:t>&gt;</a:t>
            </a:r>
          </a:p>
          <a:p>
            <a:r>
              <a:rPr lang="en-US" dirty="0" smtClean="0"/>
              <a:t>            &lt;References /&gt;</a:t>
            </a:r>
          </a:p>
          <a:p>
            <a:r>
              <a:rPr lang="en-US" dirty="0" smtClean="0"/>
              <a:t>            &lt;</a:t>
            </a:r>
            <a:r>
              <a:rPr lang="en-US" dirty="0" err="1" smtClean="0"/>
              <a:t>ProjectItem</a:t>
            </a:r>
            <a:r>
              <a:rPr lang="en-US" dirty="0" smtClean="0"/>
              <a:t> </a:t>
            </a:r>
            <a:r>
              <a:rPr lang="en-US" dirty="0" err="1" smtClean="0"/>
              <a:t>SubType</a:t>
            </a:r>
            <a:r>
              <a:rPr lang="en-US" dirty="0" smtClean="0"/>
              <a:t>="Content“ </a:t>
            </a:r>
            <a:r>
              <a:rPr lang="en-US" dirty="0" err="1" smtClean="0"/>
              <a:t>ReplaceParameters</a:t>
            </a:r>
            <a:r>
              <a:rPr lang="en-US" dirty="0" smtClean="0"/>
              <a:t>="true"</a:t>
            </a:r>
          </a:p>
          <a:p>
            <a:r>
              <a:rPr lang="en-US" dirty="0" smtClean="0"/>
              <a:t>		      </a:t>
            </a:r>
            <a:r>
              <a:rPr lang="en-US" dirty="0" err="1" smtClean="0"/>
              <a:t>TargetFileName</a:t>
            </a:r>
            <a:r>
              <a:rPr lang="en-US" dirty="0" smtClean="0"/>
              <a:t>="</a:t>
            </a:r>
            <a:r>
              <a:rPr lang="en-US" dirty="0" smtClean="0">
                <a:solidFill>
                  <a:schemeClr val="accent6"/>
                </a:solidFill>
              </a:rPr>
              <a:t>$</a:t>
            </a:r>
            <a:r>
              <a:rPr lang="en-US" dirty="0" err="1" smtClean="0">
                <a:solidFill>
                  <a:schemeClr val="accent6"/>
                </a:solidFill>
              </a:rPr>
              <a:t>fileinputname$.bar</a:t>
            </a:r>
            <a:r>
              <a:rPr lang="en-US" dirty="0" smtClean="0"/>
              <a:t>"</a:t>
            </a:r>
            <a:r>
              <a:rPr lang="en-US" sz="2000" dirty="0" smtClean="0"/>
              <a:t>&gt;</a:t>
            </a:r>
          </a:p>
          <a:p>
            <a:r>
              <a:rPr lang="en-US" dirty="0" smtClean="0"/>
              <a:t>	   </a:t>
            </a:r>
            <a:r>
              <a:rPr lang="en-US" dirty="0" smtClean="0">
                <a:solidFill>
                  <a:schemeClr val="accent6"/>
                </a:solidFill>
              </a:rPr>
              <a:t> Foo.bar</a:t>
            </a:r>
          </a:p>
          <a:p>
            <a:r>
              <a:rPr lang="en-US" dirty="0" smtClean="0"/>
              <a:t>            &lt;/</a:t>
            </a:r>
            <a:r>
              <a:rPr lang="en-US" dirty="0" err="1" smtClean="0"/>
              <a:t>ProjectItem</a:t>
            </a:r>
            <a:r>
              <a:rPr lang="en-US" dirty="0" smtClean="0"/>
              <a:t>&gt;</a:t>
            </a:r>
          </a:p>
          <a:p>
            <a:r>
              <a:rPr lang="en-US" dirty="0" smtClean="0"/>
              <a:t>      &lt;/</a:t>
            </a:r>
            <a:r>
              <a:rPr lang="en-US" dirty="0" err="1" smtClean="0"/>
              <a:t>TemplateContent</a:t>
            </a:r>
            <a:r>
              <a:rPr lang="en-US" dirty="0" smtClean="0"/>
              <a:t>&gt;</a:t>
            </a:r>
          </a:p>
          <a:p>
            <a:r>
              <a:rPr lang="en-US" dirty="0" smtClean="0"/>
              <a:t>&lt;/VSTemplate&gt;</a:t>
            </a:r>
            <a:endParaRPr lang="en-US" dirty="0"/>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ctrTitle"/>
          </p:nvPr>
        </p:nvSpPr>
        <p:spPr>
          <a:xfrm>
            <a:off x="1371600" y="2057400"/>
            <a:ext cx="6172200" cy="1828800"/>
          </a:xfrm>
          <a:noFill/>
        </p:spPr>
        <p:txBody>
          <a:bodyPr anchor="b">
            <a:noAutofit/>
          </a:bodyPr>
          <a:lstStyle/>
          <a:p>
            <a:r>
              <a:rPr lang="en-US" sz="16600" dirty="0" smtClean="0">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rPr>
              <a:t>Demo</a:t>
            </a:r>
            <a:endParaRPr lang="en-US" sz="16600" b="1" dirty="0">
              <a:ln w="10541" cmpd="sng">
                <a:solidFill>
                  <a:schemeClr val="accent1">
                    <a:shade val="88000"/>
                    <a:satMod val="110000"/>
                  </a:schemeClr>
                </a:solidFill>
                <a:prstDash val="solid"/>
              </a:ln>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endParaRPr>
          </a:p>
        </p:txBody>
      </p:sp>
      <p:sp>
        <p:nvSpPr>
          <p:cNvPr id="337923" name="Rectangle 3"/>
          <p:cNvSpPr>
            <a:spLocks noGrp="1" noChangeArrowheads="1"/>
          </p:cNvSpPr>
          <p:nvPr>
            <p:ph type="subTitle" idx="1"/>
          </p:nvPr>
        </p:nvSpPr>
        <p:spPr>
          <a:xfrm>
            <a:off x="1981200" y="3886200"/>
            <a:ext cx="5938837" cy="535531"/>
          </a:xfrm>
        </p:spPr>
        <p:txBody>
          <a:bodyPr>
            <a:noAutofit/>
          </a:bodyPr>
          <a:lstStyle/>
          <a:p>
            <a:pPr algn="l"/>
            <a:r>
              <a:rPr lang="en-US" sz="4000" dirty="0" smtClean="0">
                <a:solidFill>
                  <a:schemeClr val="tx1"/>
                </a:solidFill>
              </a:rPr>
              <a:t>Templates</a:t>
            </a:r>
            <a:endParaRPr lang="en-US" sz="4000" dirty="0">
              <a:solidFill>
                <a:schemeClr val="tx1"/>
              </a:solidFill>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22"/>
                                        </p:tgtEl>
                                        <p:attrNameLst>
                                          <p:attrName>style.visibility</p:attrName>
                                        </p:attrNameLst>
                                      </p:cBhvr>
                                      <p:to>
                                        <p:strVal val="visible"/>
                                      </p:to>
                                    </p:set>
                                    <p:animEffect transition="in" filter="fade">
                                      <p:cBhvr>
                                        <p:cTn id="7" dur="1000"/>
                                        <p:tgtEl>
                                          <p:spTgt spid="3379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7923">
                                            <p:txEl>
                                              <p:pRg st="0" end="0"/>
                                            </p:txEl>
                                          </p:spTgt>
                                        </p:tgtEl>
                                        <p:attrNameLst>
                                          <p:attrName>style.visibility</p:attrName>
                                        </p:attrNameLst>
                                      </p:cBhvr>
                                      <p:to>
                                        <p:strVal val="visible"/>
                                      </p:to>
                                    </p:set>
                                    <p:animEffect transition="in" filter="fade">
                                      <p:cBhvr>
                                        <p:cTn id="10" dur="1000"/>
                                        <p:tgtEl>
                                          <p:spTgt spid="337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p:bldP spid="3379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hu-HU" dirty="0" smtClean="0"/>
              <a:t>Wizards</a:t>
            </a:r>
            <a:endParaRPr lang="en-US" dirty="0">
              <a:solidFill>
                <a:schemeClr val="accent1"/>
              </a:solidFill>
            </a:endParaRPr>
          </a:p>
        </p:txBody>
      </p:sp>
      <p:sp>
        <p:nvSpPr>
          <p:cNvPr id="3" name="Content Placeholder 2"/>
          <p:cNvSpPr>
            <a:spLocks noGrp="1"/>
          </p:cNvSpPr>
          <p:nvPr>
            <p:ph idx="1"/>
          </p:nvPr>
        </p:nvSpPr>
        <p:spPr>
          <a:xfrm>
            <a:off x="381000" y="1417638"/>
            <a:ext cx="8410575" cy="978729"/>
          </a:xfrm>
        </p:spPr>
        <p:txBody>
          <a:bodyPr>
            <a:normAutofit lnSpcReduction="10000"/>
          </a:bodyPr>
          <a:lstStyle/>
          <a:p>
            <a:r>
              <a:rPr lang="en-US" dirty="0" smtClean="0"/>
              <a:t>Leads the user through a series of steps to accomplish a task (e.g. generate code)</a:t>
            </a:r>
          </a:p>
        </p:txBody>
      </p:sp>
      <p:pic>
        <p:nvPicPr>
          <p:cNvPr id="3075" name="Picture 3"/>
          <p:cNvPicPr>
            <a:picLocks noChangeAspect="1" noChangeArrowheads="1"/>
          </p:cNvPicPr>
          <p:nvPr/>
        </p:nvPicPr>
        <p:blipFill>
          <a:blip r:embed="rId2"/>
          <a:srcRect/>
          <a:stretch>
            <a:fillRect/>
          </a:stretch>
        </p:blipFill>
        <p:spPr bwMode="auto">
          <a:xfrm>
            <a:off x="832159" y="2542962"/>
            <a:ext cx="7050540" cy="3707713"/>
          </a:xfrm>
          <a:prstGeom prst="rect">
            <a:avLst/>
          </a:prstGeom>
          <a:noFill/>
          <a:ln w="9525">
            <a:noFill/>
            <a:miter lim="800000"/>
            <a:headEnd/>
            <a:tailEnd/>
          </a:ln>
          <a:effectLst/>
        </p:spPr>
      </p:pic>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hu-HU" dirty="0" smtClean="0"/>
              <a:t>Wizards</a:t>
            </a:r>
            <a:r>
              <a:rPr lang="en-CA" dirty="0" smtClean="0"/>
              <a:t> – You Write Code</a:t>
            </a:r>
            <a:endParaRPr lang="en-US" dirty="0">
              <a:solidFill>
                <a:schemeClr val="accent1"/>
              </a:solidFill>
            </a:endParaRPr>
          </a:p>
        </p:txBody>
      </p:sp>
      <p:sp>
        <p:nvSpPr>
          <p:cNvPr id="3" name="Content Placeholder 2"/>
          <p:cNvSpPr>
            <a:spLocks noGrp="1"/>
          </p:cNvSpPr>
          <p:nvPr>
            <p:ph idx="1"/>
          </p:nvPr>
        </p:nvSpPr>
        <p:spPr>
          <a:xfrm>
            <a:off x="381000" y="1417638"/>
            <a:ext cx="8410575" cy="3268587"/>
          </a:xfrm>
        </p:spPr>
        <p:txBody>
          <a:bodyPr>
            <a:normAutofit lnSpcReduction="10000"/>
          </a:bodyPr>
          <a:lstStyle/>
          <a:p>
            <a:r>
              <a:rPr lang="en-US" dirty="0" smtClean="0"/>
              <a:t>Implement </a:t>
            </a:r>
            <a:r>
              <a:rPr lang="en-US" dirty="0" err="1" smtClean="0"/>
              <a:t>IDTWizard</a:t>
            </a:r>
            <a:endParaRPr lang="en-US" dirty="0" smtClean="0"/>
          </a:p>
          <a:p>
            <a:r>
              <a:rPr lang="en-US" dirty="0" smtClean="0"/>
              <a:t>Three different types</a:t>
            </a:r>
          </a:p>
          <a:p>
            <a:pPr lvl="1"/>
            <a:r>
              <a:rPr lang="en-US" dirty="0" smtClean="0"/>
              <a:t>New Project wizards</a:t>
            </a:r>
          </a:p>
          <a:p>
            <a:pPr lvl="1"/>
            <a:r>
              <a:rPr lang="en-US" dirty="0" smtClean="0"/>
              <a:t>Add New Item wizards</a:t>
            </a:r>
          </a:p>
          <a:p>
            <a:pPr lvl="1"/>
            <a:r>
              <a:rPr lang="en-US" dirty="0" smtClean="0"/>
              <a:t>Custom wizards</a:t>
            </a:r>
          </a:p>
          <a:p>
            <a:r>
              <a:rPr lang="en-US" dirty="0" smtClean="0"/>
              <a:t>Can use a .</a:t>
            </a:r>
            <a:r>
              <a:rPr lang="en-US" dirty="0" err="1" smtClean="0"/>
              <a:t>vsz</a:t>
            </a:r>
            <a:r>
              <a:rPr lang="en-US" dirty="0" smtClean="0"/>
              <a:t> file to be displayed in VS</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en-US" dirty="0" smtClean="0"/>
              <a:t>Template Wizard</a:t>
            </a:r>
            <a:endParaRPr lang="en-US" dirty="0">
              <a:solidFill>
                <a:schemeClr val="accent1"/>
              </a:solidFill>
            </a:endParaRPr>
          </a:p>
        </p:txBody>
      </p:sp>
      <p:sp>
        <p:nvSpPr>
          <p:cNvPr id="3" name="Content Placeholder 2"/>
          <p:cNvSpPr>
            <a:spLocks noGrp="1"/>
          </p:cNvSpPr>
          <p:nvPr>
            <p:ph idx="1"/>
          </p:nvPr>
        </p:nvSpPr>
        <p:spPr>
          <a:xfrm>
            <a:off x="381000" y="1417638"/>
            <a:ext cx="8410575" cy="3859518"/>
          </a:xfrm>
        </p:spPr>
        <p:txBody>
          <a:bodyPr>
            <a:normAutofit lnSpcReduction="10000"/>
          </a:bodyPr>
          <a:lstStyle/>
          <a:p>
            <a:r>
              <a:rPr lang="en-US" dirty="0" smtClean="0"/>
              <a:t>Runs when a new Project or Item is added</a:t>
            </a:r>
          </a:p>
          <a:p>
            <a:r>
              <a:rPr lang="en-US" dirty="0" smtClean="0"/>
              <a:t>Can be used to:</a:t>
            </a:r>
          </a:p>
          <a:p>
            <a:pPr lvl="1"/>
            <a:r>
              <a:rPr lang="en-US" dirty="0" smtClean="0"/>
              <a:t>Collect user input to parameterize the template</a:t>
            </a:r>
          </a:p>
          <a:p>
            <a:pPr lvl="1"/>
            <a:r>
              <a:rPr lang="en-US" dirty="0" smtClean="0"/>
              <a:t>Add additional files to the template</a:t>
            </a:r>
          </a:p>
          <a:p>
            <a:pPr lvl="1"/>
            <a:r>
              <a:rPr lang="en-US" smtClean="0"/>
              <a:t>Anything </a:t>
            </a:r>
            <a:r>
              <a:rPr lang="en-US" dirty="0" smtClean="0"/>
              <a:t>allowed by DTE</a:t>
            </a:r>
          </a:p>
          <a:p>
            <a:r>
              <a:rPr lang="en-US" dirty="0" smtClean="0"/>
              <a:t>Implements </a:t>
            </a:r>
            <a:r>
              <a:rPr lang="en-US" dirty="0" err="1" smtClean="0"/>
              <a:t>IWizard</a:t>
            </a:r>
            <a:endParaRPr lang="en-US" dirty="0" smtClean="0"/>
          </a:p>
          <a:p>
            <a:r>
              <a:rPr lang="en-US" dirty="0" smtClean="0"/>
              <a:t>Associated in template’s .</a:t>
            </a:r>
            <a:r>
              <a:rPr lang="en-US" dirty="0" err="1" smtClean="0"/>
              <a:t>vstemplate</a:t>
            </a:r>
            <a:r>
              <a:rPr lang="en-US" dirty="0" smtClean="0"/>
              <a:t> file</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381000" y="1417638"/>
            <a:ext cx="8410575" cy="4081117"/>
          </a:xfrm>
        </p:spPr>
        <p:txBody>
          <a:bodyPr/>
          <a:lstStyle/>
          <a:p>
            <a:r>
              <a:rPr lang="en-US" dirty="0" smtClean="0"/>
              <a:t>Why extend?</a:t>
            </a:r>
          </a:p>
          <a:p>
            <a:r>
              <a:rPr lang="en-US" dirty="0" smtClean="0"/>
              <a:t>Code Snippets</a:t>
            </a:r>
          </a:p>
          <a:p>
            <a:r>
              <a:rPr lang="en-US" dirty="0" smtClean="0"/>
              <a:t>Macros</a:t>
            </a:r>
          </a:p>
          <a:p>
            <a:r>
              <a:rPr lang="en-US" dirty="0" smtClean="0"/>
              <a:t>Add-ins</a:t>
            </a:r>
          </a:p>
          <a:p>
            <a:r>
              <a:rPr lang="en-US" dirty="0" smtClean="0"/>
              <a:t>Templates</a:t>
            </a:r>
          </a:p>
          <a:p>
            <a:r>
              <a:rPr lang="en-US" dirty="0" smtClean="0"/>
              <a:t>Template Wizards</a:t>
            </a:r>
          </a:p>
          <a:p>
            <a:endParaRPr lang="en-US" dirty="0" smtClean="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en-US" dirty="0" smtClean="0"/>
              <a:t>Template Metadata</a:t>
            </a:r>
            <a:endParaRPr lang="en-US" dirty="0"/>
          </a:p>
        </p:txBody>
      </p:sp>
      <p:sp>
        <p:nvSpPr>
          <p:cNvPr id="4" name="TextBox 3"/>
          <p:cNvSpPr txBox="1"/>
          <p:nvPr/>
        </p:nvSpPr>
        <p:spPr>
          <a:xfrm>
            <a:off x="464025" y="1269241"/>
            <a:ext cx="8371688" cy="4832092"/>
          </a:xfrm>
          <a:prstGeom prst="rect">
            <a:avLst/>
          </a:prstGeom>
          <a:noFill/>
        </p:spPr>
        <p:txBody>
          <a:bodyPr wrap="square" rtlCol="0">
            <a:spAutoFit/>
          </a:bodyPr>
          <a:lstStyle/>
          <a:p>
            <a:r>
              <a:rPr lang="en-US" dirty="0" smtClean="0"/>
              <a:t>&lt;VSTemplate </a:t>
            </a:r>
            <a:r>
              <a:rPr lang="en-US" dirty="0" err="1" smtClean="0"/>
              <a:t>xmlns</a:t>
            </a:r>
            <a:r>
              <a:rPr lang="en-US" dirty="0" smtClean="0"/>
              <a:t>="http://schemas.microsoft.com/developer/vstemplate/2005" Version="2.0.0" Type="Item"&gt;</a:t>
            </a:r>
          </a:p>
          <a:p>
            <a:r>
              <a:rPr lang="en-US" dirty="0" smtClean="0"/>
              <a:t>      &lt;</a:t>
            </a:r>
            <a:r>
              <a:rPr lang="en-US" dirty="0" err="1" smtClean="0"/>
              <a:t>TemplateData</a:t>
            </a:r>
            <a:r>
              <a:rPr lang="en-US" dirty="0" smtClean="0"/>
              <a:t>&gt;</a:t>
            </a:r>
          </a:p>
          <a:p>
            <a:r>
              <a:rPr lang="en-US" dirty="0" smtClean="0"/>
              <a:t>            &lt;</a:t>
            </a:r>
            <a:r>
              <a:rPr lang="en-US" dirty="0" err="1" smtClean="0"/>
              <a:t>DefaultName</a:t>
            </a:r>
            <a:r>
              <a:rPr lang="en-US" dirty="0" smtClean="0"/>
              <a:t>&gt;</a:t>
            </a:r>
            <a:r>
              <a:rPr lang="en-US" dirty="0" smtClean="0">
                <a:solidFill>
                  <a:schemeClr val="accent6"/>
                </a:solidFill>
              </a:rPr>
              <a:t>Foo.bar</a:t>
            </a:r>
            <a:r>
              <a:rPr lang="en-US" dirty="0" smtClean="0"/>
              <a:t>&lt;/</a:t>
            </a:r>
            <a:r>
              <a:rPr lang="en-US" dirty="0" err="1" smtClean="0"/>
              <a:t>DefaultName</a:t>
            </a:r>
            <a:r>
              <a:rPr lang="en-US" dirty="0" smtClean="0"/>
              <a:t>&gt;</a:t>
            </a:r>
          </a:p>
          <a:p>
            <a:r>
              <a:rPr lang="en-US" dirty="0" smtClean="0"/>
              <a:t>            &lt;Name&gt;</a:t>
            </a:r>
            <a:r>
              <a:rPr lang="en-US" dirty="0" err="1" smtClean="0">
                <a:solidFill>
                  <a:schemeClr val="accent6"/>
                </a:solidFill>
              </a:rPr>
              <a:t>Foo</a:t>
            </a:r>
            <a:r>
              <a:rPr lang="en-US" dirty="0" smtClean="0"/>
              <a:t>&lt;/Name&gt;</a:t>
            </a:r>
          </a:p>
          <a:p>
            <a:r>
              <a:rPr lang="en-US" dirty="0" smtClean="0"/>
              <a:t>            &lt;Description&gt;</a:t>
            </a:r>
            <a:r>
              <a:rPr lang="en-US" dirty="0" smtClean="0">
                <a:solidFill>
                  <a:schemeClr val="accent6"/>
                </a:solidFill>
              </a:rPr>
              <a:t>Creates a </a:t>
            </a:r>
            <a:r>
              <a:rPr lang="en-US" dirty="0" err="1" smtClean="0">
                <a:solidFill>
                  <a:schemeClr val="accent6"/>
                </a:solidFill>
              </a:rPr>
              <a:t>foo</a:t>
            </a:r>
            <a:r>
              <a:rPr lang="en-US" dirty="0" smtClean="0">
                <a:solidFill>
                  <a:schemeClr val="accent6"/>
                </a:solidFill>
              </a:rPr>
              <a:t>.</a:t>
            </a:r>
            <a:r>
              <a:rPr lang="en-US" dirty="0" smtClean="0"/>
              <a:t>&lt;/Description&gt;</a:t>
            </a:r>
          </a:p>
          <a:p>
            <a:r>
              <a:rPr lang="en-US" dirty="0" smtClean="0"/>
              <a:t>            &lt;</a:t>
            </a:r>
            <a:r>
              <a:rPr lang="en-US" dirty="0" err="1" smtClean="0"/>
              <a:t>ProjectType</a:t>
            </a:r>
            <a:r>
              <a:rPr lang="en-US" dirty="0" smtClean="0"/>
              <a:t>&gt;</a:t>
            </a:r>
            <a:r>
              <a:rPr lang="en-US" dirty="0" err="1" smtClean="0">
                <a:solidFill>
                  <a:schemeClr val="accent6"/>
                </a:solidFill>
              </a:rPr>
              <a:t>CSharp</a:t>
            </a:r>
            <a:r>
              <a:rPr lang="en-US" dirty="0" smtClean="0"/>
              <a:t>&lt;/</a:t>
            </a:r>
            <a:r>
              <a:rPr lang="en-US" dirty="0" err="1" smtClean="0"/>
              <a:t>ProjectType</a:t>
            </a:r>
            <a:r>
              <a:rPr lang="en-US" dirty="0" smtClean="0"/>
              <a:t>&gt;</a:t>
            </a:r>
          </a:p>
          <a:p>
            <a:r>
              <a:rPr lang="en-US" dirty="0" smtClean="0"/>
              <a:t>            &lt;Icon&gt;</a:t>
            </a:r>
            <a:r>
              <a:rPr lang="en-US" dirty="0" smtClean="0">
                <a:solidFill>
                  <a:schemeClr val="accent6"/>
                </a:solidFill>
              </a:rPr>
              <a:t>__</a:t>
            </a:r>
            <a:r>
              <a:rPr lang="en-US" dirty="0" err="1" smtClean="0">
                <a:solidFill>
                  <a:schemeClr val="accent6"/>
                </a:solidFill>
              </a:rPr>
              <a:t>TemplateIcon.ico</a:t>
            </a:r>
            <a:r>
              <a:rPr lang="en-US" dirty="0" smtClean="0"/>
              <a:t>&lt;/Icon&gt;</a:t>
            </a:r>
          </a:p>
          <a:p>
            <a:r>
              <a:rPr lang="en-US" dirty="0" smtClean="0"/>
              <a:t>      &lt;/</a:t>
            </a:r>
            <a:r>
              <a:rPr lang="en-US" dirty="0" err="1" smtClean="0"/>
              <a:t>TemplateData</a:t>
            </a:r>
            <a:r>
              <a:rPr lang="en-US" dirty="0" smtClean="0"/>
              <a:t>&gt;</a:t>
            </a:r>
          </a:p>
          <a:p>
            <a:r>
              <a:rPr lang="en-US" dirty="0" smtClean="0"/>
              <a:t>      &lt;</a:t>
            </a:r>
            <a:r>
              <a:rPr lang="en-US" dirty="0" err="1" smtClean="0"/>
              <a:t>TemplateContent</a:t>
            </a:r>
            <a:r>
              <a:rPr lang="en-US" dirty="0" smtClean="0"/>
              <a:t>&gt;</a:t>
            </a:r>
          </a:p>
          <a:p>
            <a:r>
              <a:rPr lang="en-US" dirty="0" smtClean="0"/>
              <a:t>            &lt;References /&gt;</a:t>
            </a:r>
          </a:p>
          <a:p>
            <a:r>
              <a:rPr lang="en-US" dirty="0" smtClean="0"/>
              <a:t>            &lt;</a:t>
            </a:r>
            <a:r>
              <a:rPr lang="en-US" dirty="0" err="1" smtClean="0"/>
              <a:t>ProjectItem</a:t>
            </a:r>
            <a:r>
              <a:rPr lang="en-US" dirty="0" smtClean="0"/>
              <a:t> </a:t>
            </a:r>
            <a:r>
              <a:rPr lang="en-US" dirty="0" err="1" smtClean="0"/>
              <a:t>SubType</a:t>
            </a:r>
            <a:r>
              <a:rPr lang="en-US" dirty="0" smtClean="0"/>
              <a:t>="Content“ </a:t>
            </a:r>
            <a:r>
              <a:rPr lang="en-US" dirty="0" err="1" smtClean="0"/>
              <a:t>ReplaceParameters</a:t>
            </a:r>
            <a:r>
              <a:rPr lang="en-US" dirty="0" smtClean="0"/>
              <a:t>="true"</a:t>
            </a:r>
          </a:p>
          <a:p>
            <a:r>
              <a:rPr lang="en-US" dirty="0" smtClean="0"/>
              <a:t>		      </a:t>
            </a:r>
            <a:r>
              <a:rPr lang="en-US" dirty="0" err="1" smtClean="0"/>
              <a:t>TargetFileName</a:t>
            </a:r>
            <a:r>
              <a:rPr lang="en-US" dirty="0" smtClean="0"/>
              <a:t>="</a:t>
            </a:r>
            <a:r>
              <a:rPr lang="en-US" dirty="0" smtClean="0">
                <a:solidFill>
                  <a:schemeClr val="accent6"/>
                </a:solidFill>
              </a:rPr>
              <a:t>$</a:t>
            </a:r>
            <a:r>
              <a:rPr lang="en-US" dirty="0" err="1" smtClean="0">
                <a:solidFill>
                  <a:schemeClr val="accent6"/>
                </a:solidFill>
              </a:rPr>
              <a:t>fileinputname$.bar</a:t>
            </a:r>
            <a:r>
              <a:rPr lang="en-US" dirty="0" smtClean="0"/>
              <a:t>"</a:t>
            </a:r>
            <a:r>
              <a:rPr lang="en-US" sz="2000" dirty="0" smtClean="0"/>
              <a:t>&gt;</a:t>
            </a:r>
          </a:p>
          <a:p>
            <a:r>
              <a:rPr lang="en-US" dirty="0" smtClean="0"/>
              <a:t>		</a:t>
            </a:r>
            <a:r>
              <a:rPr lang="en-US" dirty="0" smtClean="0">
                <a:solidFill>
                  <a:schemeClr val="accent6"/>
                </a:solidFill>
              </a:rPr>
              <a:t>Foo.bar</a:t>
            </a:r>
          </a:p>
          <a:p>
            <a:r>
              <a:rPr lang="en-US" dirty="0" smtClean="0"/>
              <a:t>            &lt;/</a:t>
            </a:r>
            <a:r>
              <a:rPr lang="en-US" dirty="0" err="1" smtClean="0"/>
              <a:t>ProjectItem</a:t>
            </a:r>
            <a:r>
              <a:rPr lang="en-US" dirty="0" smtClean="0"/>
              <a:t>&gt;</a:t>
            </a:r>
          </a:p>
          <a:p>
            <a:r>
              <a:rPr lang="en-US" dirty="0" smtClean="0"/>
              <a:t>      &lt;/</a:t>
            </a:r>
            <a:r>
              <a:rPr lang="en-US" dirty="0" err="1" smtClean="0"/>
              <a:t>TemplateContent</a:t>
            </a:r>
            <a:r>
              <a:rPr lang="en-US" dirty="0" smtClean="0"/>
              <a:t>&gt;</a:t>
            </a:r>
          </a:p>
          <a:p>
            <a:r>
              <a:rPr lang="en-US" dirty="0" smtClean="0"/>
              <a:t>&lt;/VSTemplate&gt;</a:t>
            </a:r>
            <a:endParaRPr lang="en-US" dirty="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normAutofit fontScale="90000"/>
          </a:bodyPr>
          <a:lstStyle/>
          <a:p>
            <a:r>
              <a:rPr lang="en-US" dirty="0" smtClean="0"/>
              <a:t>Template Wizard Lifecycle </a:t>
            </a:r>
            <a:endParaRPr lang="en-US" dirty="0">
              <a:solidFill>
                <a:schemeClr val="accent1"/>
              </a:solidFill>
            </a:endParaRPr>
          </a:p>
        </p:txBody>
      </p:sp>
      <p:graphicFrame>
        <p:nvGraphicFramePr>
          <p:cNvPr id="4" name="Content Placeholder 3"/>
          <p:cNvGraphicFramePr>
            <a:graphicFrameLocks noGrp="1"/>
          </p:cNvGraphicFramePr>
          <p:nvPr>
            <p:ph idx="1"/>
          </p:nvPr>
        </p:nvGraphicFramePr>
        <p:xfrm>
          <a:off x="403860" y="1864678"/>
          <a:ext cx="8410575" cy="2214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urved Up Arrow 4"/>
          <p:cNvSpPr/>
          <p:nvPr/>
        </p:nvSpPr>
        <p:spPr bwMode="auto">
          <a:xfrm rot="10800000">
            <a:off x="2733040" y="1879600"/>
            <a:ext cx="2021840" cy="548640"/>
          </a:xfrm>
          <a:prstGeom prst="curvedUpArrow">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12700" cap="flat" cmpd="sng" algn="ctr">
            <a:solidFill>
              <a:schemeClr val="folHlink"/>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solidFill>
                <a:schemeClr val="tx1"/>
              </a:solidFill>
              <a:effectLst/>
              <a:latin typeface="Segoe Semibold" pitchFamily="34" charset="0"/>
            </a:endParaRPr>
          </a:p>
        </p:txBody>
      </p:sp>
      <p:sp>
        <p:nvSpPr>
          <p:cNvPr id="6" name="Curved Up Arrow 5"/>
          <p:cNvSpPr/>
          <p:nvPr/>
        </p:nvSpPr>
        <p:spPr bwMode="auto">
          <a:xfrm>
            <a:off x="2733040" y="3545840"/>
            <a:ext cx="2020824" cy="487680"/>
          </a:xfrm>
          <a:prstGeom prst="curvedUpArrow">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12700" cap="flat" cmpd="sng" algn="ctr">
            <a:solidFill>
              <a:schemeClr val="folHlink"/>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solidFill>
                <a:schemeClr val="tx1"/>
              </a:solidFill>
              <a:effectLst/>
              <a:latin typeface="Segoe Semibold" pitchFamily="34" charset="0"/>
            </a:endParaRPr>
          </a:p>
        </p:txBody>
      </p:sp>
      <p:sp>
        <p:nvSpPr>
          <p:cNvPr id="7" name="Rounded Rectangle 6"/>
          <p:cNvSpPr/>
          <p:nvPr/>
        </p:nvSpPr>
        <p:spPr bwMode="auto">
          <a:xfrm>
            <a:off x="2719387" y="4297680"/>
            <a:ext cx="3779520" cy="89408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solidFill>
                  <a:schemeClr val="tx1"/>
                </a:solidFill>
                <a:effectLst/>
                <a:latin typeface="Segoe Semibold" pitchFamily="34" charset="0"/>
              </a:rPr>
              <a:t>Replacements Dictionary</a:t>
            </a:r>
          </a:p>
        </p:txBody>
      </p:sp>
      <p:sp>
        <p:nvSpPr>
          <p:cNvPr id="11" name="Rounded Rectangle 10"/>
          <p:cNvSpPr/>
          <p:nvPr/>
        </p:nvSpPr>
        <p:spPr bwMode="auto">
          <a:xfrm>
            <a:off x="489267" y="5425440"/>
            <a:ext cx="8239760" cy="51816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solidFill>
                  <a:srgbClr xmlns:mc="http://schemas.openxmlformats.org/markup-compatibility/2006" xmlns:a14="http://schemas.microsoft.com/office/drawing/2007/7/7/main" val="22233A" mc:Ignorable=""/>
                </a:solidFill>
                <a:effectLst/>
                <a:latin typeface="Segoe Semibold" pitchFamily="34" charset="0"/>
              </a:rPr>
              <a:t>Automation API (DTE)</a:t>
            </a:r>
          </a:p>
        </p:txBody>
      </p:sp>
      <p:sp>
        <p:nvSpPr>
          <p:cNvPr id="18" name="Round Same Side Corner Rectangle 17"/>
          <p:cNvSpPr/>
          <p:nvPr/>
        </p:nvSpPr>
        <p:spPr bwMode="auto">
          <a:xfrm>
            <a:off x="406400" y="2174240"/>
            <a:ext cx="1391920" cy="375920"/>
          </a:xfrm>
          <a:prstGeom prst="round2SameRect">
            <a:avLst/>
          </a:prstGeom>
          <a:ln>
            <a:solidFill>
              <a:schemeClr val="bg1">
                <a:lumMod val="50000"/>
              </a:schemeClr>
            </a:solidFill>
            <a:headEnd type="none" w="med" len="med"/>
            <a:tailEnd type="none" w="med" len="med"/>
          </a:ln>
        </p:spPr>
        <p:style>
          <a:lnRef idx="1">
            <a:schemeClr val="accent6"/>
          </a:lnRef>
          <a:fillRef idx="1003">
            <a:schemeClr val="lt2"/>
          </a:fillRef>
          <a:effectRef idx="2">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solidFill>
                  <a:schemeClr val="tx1"/>
                </a:solidFill>
                <a:effectLst/>
                <a:latin typeface="Segoe Semibold" pitchFamily="34" charset="0"/>
              </a:rPr>
              <a:t>IWizard</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ctrTitle"/>
          </p:nvPr>
        </p:nvSpPr>
        <p:spPr>
          <a:xfrm>
            <a:off x="1371600" y="2057400"/>
            <a:ext cx="6172200" cy="1828800"/>
          </a:xfrm>
          <a:noFill/>
        </p:spPr>
        <p:txBody>
          <a:bodyPr anchor="b">
            <a:noAutofit/>
          </a:bodyPr>
          <a:lstStyle/>
          <a:p>
            <a:r>
              <a:rPr lang="en-US" sz="16600" dirty="0" smtClean="0">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rPr>
              <a:t>Demo</a:t>
            </a:r>
            <a:endParaRPr lang="en-US" sz="16600" b="1" dirty="0">
              <a:ln w="10541" cmpd="sng">
                <a:solidFill>
                  <a:schemeClr val="accent1">
                    <a:shade val="88000"/>
                    <a:satMod val="110000"/>
                  </a:schemeClr>
                </a:solidFill>
                <a:prstDash val="solid"/>
              </a:ln>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endParaRPr>
          </a:p>
        </p:txBody>
      </p:sp>
      <p:sp>
        <p:nvSpPr>
          <p:cNvPr id="337923" name="Rectangle 3"/>
          <p:cNvSpPr>
            <a:spLocks noGrp="1" noChangeArrowheads="1"/>
          </p:cNvSpPr>
          <p:nvPr>
            <p:ph type="subTitle" idx="1"/>
          </p:nvPr>
        </p:nvSpPr>
        <p:spPr>
          <a:xfrm>
            <a:off x="1981200" y="3886200"/>
            <a:ext cx="5938837" cy="535531"/>
          </a:xfrm>
        </p:spPr>
        <p:txBody>
          <a:bodyPr>
            <a:noAutofit/>
          </a:bodyPr>
          <a:lstStyle/>
          <a:p>
            <a:pPr algn="l"/>
            <a:r>
              <a:rPr lang="en-US" sz="4000" dirty="0" smtClean="0">
                <a:solidFill>
                  <a:schemeClr val="tx1"/>
                </a:solidFill>
              </a:rPr>
              <a:t>Wizards</a:t>
            </a:r>
            <a:endParaRPr lang="en-US" sz="4000" dirty="0">
              <a:solidFill>
                <a:schemeClr val="tx1"/>
              </a:solidFill>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22"/>
                                        </p:tgtEl>
                                        <p:attrNameLst>
                                          <p:attrName>style.visibility</p:attrName>
                                        </p:attrNameLst>
                                      </p:cBhvr>
                                      <p:to>
                                        <p:strVal val="visible"/>
                                      </p:to>
                                    </p:set>
                                    <p:animEffect transition="in" filter="fade">
                                      <p:cBhvr>
                                        <p:cTn id="7" dur="1000"/>
                                        <p:tgtEl>
                                          <p:spTgt spid="3379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7923">
                                            <p:txEl>
                                              <p:pRg st="0" end="0"/>
                                            </p:txEl>
                                          </p:spTgt>
                                        </p:tgtEl>
                                        <p:attrNameLst>
                                          <p:attrName>style.visibility</p:attrName>
                                        </p:attrNameLst>
                                      </p:cBhvr>
                                      <p:to>
                                        <p:strVal val="visible"/>
                                      </p:to>
                                    </p:set>
                                    <p:animEffect transition="in" filter="fade">
                                      <p:cBhvr>
                                        <p:cTn id="10" dur="1000"/>
                                        <p:tgtEl>
                                          <p:spTgt spid="337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p:bldP spid="33792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Summary</a:t>
            </a:r>
            <a:endParaRPr lang="en-CA" dirty="0"/>
          </a:p>
        </p:txBody>
      </p:sp>
      <p:sp>
        <p:nvSpPr>
          <p:cNvPr id="3" name="Content Placeholder 2"/>
          <p:cNvSpPr>
            <a:spLocks noGrp="1"/>
          </p:cNvSpPr>
          <p:nvPr>
            <p:ph idx="1"/>
          </p:nvPr>
        </p:nvSpPr>
        <p:spPr>
          <a:xfrm>
            <a:off x="381000" y="1417638"/>
            <a:ext cx="8410575" cy="4598182"/>
          </a:xfrm>
        </p:spPr>
        <p:txBody>
          <a:bodyPr/>
          <a:lstStyle/>
          <a:p>
            <a:r>
              <a:rPr lang="en-CA" dirty="0" smtClean="0"/>
              <a:t>Extending Visual Studio can be very simple</a:t>
            </a:r>
          </a:p>
          <a:p>
            <a:r>
              <a:rPr lang="en-CA" dirty="0" smtClean="0"/>
              <a:t>The same object model (DTE) is used throughout</a:t>
            </a:r>
          </a:p>
          <a:p>
            <a:pPr lvl="1"/>
            <a:r>
              <a:rPr lang="en-CA" dirty="0" smtClean="0"/>
              <a:t>Macros</a:t>
            </a:r>
          </a:p>
          <a:p>
            <a:pPr lvl="1"/>
            <a:r>
              <a:rPr lang="en-CA" dirty="0" smtClean="0"/>
              <a:t>Add-ins</a:t>
            </a:r>
          </a:p>
          <a:p>
            <a:pPr lvl="1"/>
            <a:r>
              <a:rPr lang="en-CA" dirty="0" smtClean="0"/>
              <a:t>Template Wizards</a:t>
            </a:r>
          </a:p>
          <a:p>
            <a:r>
              <a:rPr lang="en-CA" dirty="0" smtClean="0"/>
              <a:t>You can automate repetitive tasks and boost your productivity</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a:p>
        </p:txBody>
      </p:sp>
      <p:sp>
        <p:nvSpPr>
          <p:cNvPr id="3" name="Content Placeholder 2"/>
          <p:cNvSpPr>
            <a:spLocks noGrp="1"/>
          </p:cNvSpPr>
          <p:nvPr>
            <p:ph idx="1"/>
          </p:nvPr>
        </p:nvSpPr>
        <p:spPr>
          <a:xfrm>
            <a:off x="381000" y="1417638"/>
            <a:ext cx="8468360" cy="4598182"/>
          </a:xfrm>
        </p:spPr>
        <p:txBody>
          <a:bodyPr>
            <a:normAutofit fontScale="92500" lnSpcReduction="20000"/>
          </a:bodyPr>
          <a:lstStyle/>
          <a:p>
            <a:r>
              <a:rPr lang="en-US" dirty="0" smtClean="0"/>
              <a:t>VSX Development Center</a:t>
            </a:r>
          </a:p>
          <a:p>
            <a:pPr lvl="1"/>
            <a:r>
              <a:rPr lang="en-US" sz="2400" dirty="0" smtClean="0">
                <a:hlinkClick r:id="rId3"/>
              </a:rPr>
              <a:t>http://www.msdn.com/vsx</a:t>
            </a:r>
            <a:endParaRPr lang="en-US" sz="2400" dirty="0" smtClean="0"/>
          </a:p>
          <a:p>
            <a:r>
              <a:rPr lang="en-US" dirty="0" smtClean="0"/>
              <a:t>Visual Studio Gallery</a:t>
            </a:r>
          </a:p>
          <a:p>
            <a:pPr lvl="1"/>
            <a:r>
              <a:rPr lang="en-US" sz="2400" dirty="0" smtClean="0">
                <a:hlinkClick r:id="rId4"/>
              </a:rPr>
              <a:t>http://www.visualstudiogallery.com</a:t>
            </a:r>
            <a:endParaRPr lang="en-US" sz="2400" dirty="0" smtClean="0"/>
          </a:p>
          <a:p>
            <a:r>
              <a:rPr lang="en-US" dirty="0" smtClean="0"/>
              <a:t>Automation and Extensibility for VS</a:t>
            </a:r>
          </a:p>
          <a:p>
            <a:pPr lvl="1"/>
            <a:r>
              <a:rPr lang="en-US" sz="2400" dirty="0" smtClean="0">
                <a:hlinkClick r:id="rId5"/>
              </a:rPr>
              <a:t>http://msdn.microsoft.com/en-us/library/xc52cke4.aspx</a:t>
            </a:r>
            <a:r>
              <a:rPr lang="en-US" sz="2400" dirty="0" smtClean="0"/>
              <a:t> </a:t>
            </a:r>
          </a:p>
          <a:p>
            <a:r>
              <a:rPr lang="en-US" dirty="0" smtClean="0"/>
              <a:t>Visual Studio Templates</a:t>
            </a:r>
          </a:p>
          <a:p>
            <a:pPr lvl="1"/>
            <a:r>
              <a:rPr lang="en-US" sz="2400" dirty="0" smtClean="0">
                <a:hlinkClick r:id="rId6"/>
              </a:rPr>
              <a:t>http://msdn.microsoft.com/en-us/library/6db0hwky.aspx</a:t>
            </a:r>
            <a:r>
              <a:rPr lang="en-US" sz="2400" dirty="0" smtClean="0"/>
              <a:t> </a:t>
            </a:r>
          </a:p>
          <a:p>
            <a:r>
              <a:rPr lang="en-US" dirty="0" smtClean="0"/>
              <a:t>Books</a:t>
            </a:r>
            <a:endParaRPr lang="en-US" sz="2000" dirty="0" smtClean="0"/>
          </a:p>
          <a:p>
            <a:pPr lvl="1"/>
            <a:r>
              <a:rPr lang="en-US" sz="2400" dirty="0" smtClean="0">
                <a:hlinkClick r:id="rId7"/>
              </a:rPr>
              <a:t>Working with Visual Studio 2005</a:t>
            </a:r>
            <a:r>
              <a:rPr lang="en-US" sz="2400" dirty="0" smtClean="0"/>
              <a:t> (Macros and add-ins)</a:t>
            </a:r>
          </a:p>
          <a:p>
            <a:pPr lvl="1"/>
            <a:r>
              <a:rPr lang="en-US" sz="2400" dirty="0" smtClean="0">
                <a:hlinkClick r:id="rId8"/>
              </a:rPr>
              <a:t>Professional Visual Studio Extensibility</a:t>
            </a:r>
            <a:endParaRPr lang="en-US" sz="2400" dirty="0" smtClean="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3" name="Content Placeholder 2"/>
          <p:cNvSpPr>
            <a:spLocks noGrp="1"/>
          </p:cNvSpPr>
          <p:nvPr>
            <p:ph idx="1"/>
          </p:nvPr>
        </p:nvSpPr>
        <p:spPr>
          <a:xfrm>
            <a:off x="381000" y="1417638"/>
            <a:ext cx="8410575" cy="4576762"/>
          </a:xfrm>
        </p:spPr>
        <p:txBody>
          <a:bodyPr anchor="ctr"/>
          <a:lstStyle/>
          <a:p>
            <a:pPr algn="ctr">
              <a:buNone/>
            </a:pPr>
            <a:r>
              <a:rPr lang="en-US" sz="6000" dirty="0" smtClean="0"/>
              <a:t>Questions?</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421928"/>
          </a:xfrm>
        </p:spPr>
        <p:txBody>
          <a:bodyPr>
            <a:normAutofit fontScale="90000"/>
          </a:bodyPr>
          <a:lstStyle/>
          <a:p>
            <a:r>
              <a:rPr lang="en-CA" dirty="0" smtClean="0"/>
              <a:t>Visual Studio is a Powerful and Complex Tool</a:t>
            </a:r>
            <a:endParaRPr lang="en-CA" dirty="0"/>
          </a:p>
        </p:txBody>
      </p:sp>
      <p:sp>
        <p:nvSpPr>
          <p:cNvPr id="3" name="Content Placeholder 2"/>
          <p:cNvSpPr>
            <a:spLocks noGrp="1"/>
          </p:cNvSpPr>
          <p:nvPr>
            <p:ph idx="1"/>
          </p:nvPr>
        </p:nvSpPr>
        <p:spPr>
          <a:xfrm>
            <a:off x="394648" y="1828801"/>
            <a:ext cx="8410575" cy="4561249"/>
          </a:xfrm>
        </p:spPr>
        <p:txBody>
          <a:bodyPr/>
          <a:lstStyle/>
          <a:p>
            <a:r>
              <a:rPr lang="en-CA" sz="2800" dirty="0" smtClean="0"/>
              <a:t>Extensions customize Visual Studio for your purposes</a:t>
            </a:r>
          </a:p>
          <a:p>
            <a:pPr lvl="1"/>
            <a:r>
              <a:rPr lang="en-CA" sz="2400" dirty="0" smtClean="0"/>
              <a:t>Your kind of applications</a:t>
            </a:r>
          </a:p>
          <a:p>
            <a:pPr lvl="1"/>
            <a:r>
              <a:rPr lang="en-CA" sz="2400" dirty="0" smtClean="0"/>
              <a:t>Your kind of developer</a:t>
            </a:r>
          </a:p>
          <a:p>
            <a:r>
              <a:rPr lang="en-CA" sz="2800" dirty="0" smtClean="0"/>
              <a:t>Hundreds of extensions exist already</a:t>
            </a:r>
          </a:p>
          <a:p>
            <a:pPr lvl="1"/>
            <a:r>
              <a:rPr lang="en-CA" sz="2400" dirty="0" smtClean="0"/>
              <a:t>Many are free</a:t>
            </a:r>
          </a:p>
          <a:p>
            <a:pPr lvl="1"/>
            <a:r>
              <a:rPr lang="en-CA" sz="2400" dirty="0" smtClean="0"/>
              <a:t>But writing your own gives you complete control</a:t>
            </a:r>
          </a:p>
          <a:p>
            <a:r>
              <a:rPr lang="en-CA" sz="2800" dirty="0" smtClean="0"/>
              <a:t>Extensions serve two purposes</a:t>
            </a:r>
          </a:p>
          <a:p>
            <a:pPr lvl="1"/>
            <a:r>
              <a:rPr lang="en-CA" sz="2400" dirty="0" smtClean="0"/>
              <a:t>Automate things you do regularly</a:t>
            </a:r>
          </a:p>
          <a:p>
            <a:pPr lvl="1"/>
            <a:r>
              <a:rPr lang="en-CA" sz="2400" dirty="0" smtClean="0"/>
              <a:t>Provide entirely new features</a:t>
            </a:r>
            <a:endParaRPr lang="en-CA" sz="2400" dirty="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CA" dirty="0" smtClean="0"/>
              <a:t>What is an Extension?</a:t>
            </a:r>
            <a:endParaRPr lang="en-CA" dirty="0"/>
          </a:p>
        </p:txBody>
      </p:sp>
      <p:sp>
        <p:nvSpPr>
          <p:cNvPr id="3" name="Content Placeholder 2"/>
          <p:cNvSpPr>
            <a:spLocks noGrp="1"/>
          </p:cNvSpPr>
          <p:nvPr>
            <p:ph idx="1"/>
          </p:nvPr>
        </p:nvSpPr>
        <p:spPr>
          <a:xfrm>
            <a:off x="381000" y="990601"/>
            <a:ext cx="8410575" cy="5638800"/>
          </a:xfrm>
        </p:spPr>
        <p:txBody>
          <a:bodyPr>
            <a:normAutofit/>
          </a:bodyPr>
          <a:lstStyle/>
          <a:p>
            <a:r>
              <a:rPr lang="en-CA" sz="2400" dirty="0" smtClean="0"/>
              <a:t>Code Snippet technically isn’t</a:t>
            </a:r>
          </a:p>
          <a:p>
            <a:pPr lvl="1"/>
            <a:r>
              <a:rPr lang="en-CA" sz="2000" dirty="0" smtClean="0"/>
              <a:t>But it’s still an easy way to start</a:t>
            </a:r>
          </a:p>
          <a:p>
            <a:r>
              <a:rPr lang="en-CA" sz="2400" dirty="0" smtClean="0"/>
              <a:t>Macro</a:t>
            </a:r>
          </a:p>
          <a:p>
            <a:r>
              <a:rPr lang="en-CA" sz="2400" dirty="0" smtClean="0"/>
              <a:t>Project or Item Template</a:t>
            </a:r>
          </a:p>
          <a:p>
            <a:r>
              <a:rPr lang="en-CA" sz="2400" dirty="0" smtClean="0"/>
              <a:t>Template Wizard</a:t>
            </a:r>
          </a:p>
          <a:p>
            <a:r>
              <a:rPr lang="en-CA" sz="2400" dirty="0" smtClean="0"/>
              <a:t>Add-in</a:t>
            </a:r>
          </a:p>
          <a:p>
            <a:pPr lvl="1"/>
            <a:r>
              <a:rPr lang="en-CA" sz="2000" dirty="0" smtClean="0"/>
              <a:t>Editor enhancements</a:t>
            </a:r>
          </a:p>
          <a:p>
            <a:r>
              <a:rPr lang="en-CA" sz="2400" dirty="0" smtClean="0"/>
              <a:t>Packages</a:t>
            </a:r>
          </a:p>
          <a:p>
            <a:pPr lvl="1"/>
            <a:r>
              <a:rPr lang="en-CA" sz="2000" dirty="0" smtClean="0"/>
              <a:t>Modelling, diagramming, code generation</a:t>
            </a:r>
          </a:p>
          <a:p>
            <a:pPr lvl="1"/>
            <a:r>
              <a:rPr lang="en-CA" sz="2000" dirty="0" smtClean="0"/>
              <a:t>New programming languages</a:t>
            </a:r>
          </a:p>
          <a:p>
            <a:pPr lvl="1"/>
            <a:r>
              <a:rPr lang="en-CA" sz="2000" dirty="0" smtClean="0"/>
              <a:t>Hook in a different source control system or database application</a:t>
            </a:r>
            <a:endParaRPr lang="en-CA" sz="2000" dirty="0"/>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863221"/>
          </a:xfrm>
        </p:spPr>
        <p:txBody>
          <a:bodyPr>
            <a:normAutofit fontScale="90000"/>
          </a:bodyPr>
          <a:lstStyle/>
          <a:p>
            <a:r>
              <a:rPr lang="en-CA" dirty="0" smtClean="0"/>
              <a:t>Extending Visual Studio  </a:t>
            </a:r>
            <a:r>
              <a:rPr lang="en-US" dirty="0" smtClean="0"/>
              <a:t/>
            </a:r>
            <a:br>
              <a:rPr lang="en-US" dirty="0" smtClean="0"/>
            </a:br>
            <a:endParaRPr lang="en-US" dirty="0"/>
          </a:p>
        </p:txBody>
      </p:sp>
      <p:sp>
        <p:nvSpPr>
          <p:cNvPr id="3" name="Content Placeholder 2"/>
          <p:cNvSpPr>
            <a:spLocks noGrp="1"/>
          </p:cNvSpPr>
          <p:nvPr>
            <p:ph idx="1"/>
          </p:nvPr>
        </p:nvSpPr>
        <p:spPr>
          <a:xfrm>
            <a:off x="326409" y="1076444"/>
            <a:ext cx="8410575" cy="1569660"/>
          </a:xfrm>
        </p:spPr>
        <p:txBody>
          <a:bodyPr>
            <a:normAutofit lnSpcReduction="10000"/>
          </a:bodyPr>
          <a:lstStyle/>
          <a:p>
            <a:r>
              <a:rPr lang="en-US" dirty="0" smtClean="0"/>
              <a:t>Code snippets and project templates are just “magic files” in the right place</a:t>
            </a:r>
          </a:p>
          <a:p>
            <a:r>
              <a:rPr lang="en-US" dirty="0" smtClean="0"/>
              <a:t>Extensions involve writing code</a:t>
            </a:r>
          </a:p>
        </p:txBody>
      </p:sp>
      <p:sp>
        <p:nvSpPr>
          <p:cNvPr id="5" name="Rectangle 4"/>
          <p:cNvSpPr>
            <a:spLocks noChangeArrowheads="1"/>
          </p:cNvSpPr>
          <p:nvPr/>
        </p:nvSpPr>
        <p:spPr bwMode="auto">
          <a:xfrm>
            <a:off x="706755" y="2921000"/>
            <a:ext cx="1727200" cy="914400"/>
          </a:xfrm>
          <a:prstGeom prst="rect">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12700">
            <a:solidFill>
              <a:schemeClr val="accent2"/>
            </a:solidFill>
            <a:miter lim="800000"/>
            <a:headEnd type="none" w="sm" len="sm"/>
            <a:tailEnd type="none" w="sm" len="sm"/>
          </a:ln>
          <a:effectLst/>
        </p:spPr>
        <p:txBody>
          <a:bodyPr vert="horz" wrap="square" lIns="91440" tIns="45720" rIns="91440" bIns="45720" numCol="1" anchor="ctr" anchorCtr="0" compatLnSpc="1">
            <a:prstTxWarp prst="textNoShape">
              <a:avLst/>
            </a:prstTxWarp>
          </a:bodyPr>
          <a:lstStyle/>
          <a:p>
            <a:pPr algn="ctr" eaLnBrk="0" hangingPunct="0">
              <a:lnSpc>
                <a:spcPct val="85000"/>
              </a:lnSpc>
              <a:spcBef>
                <a:spcPct val="20000"/>
              </a:spcBef>
            </a:pPr>
            <a:r>
              <a:rPr lang="en-US" dirty="0" smtClean="0"/>
              <a:t>Macros</a:t>
            </a:r>
            <a:endParaRPr lang="en-US" dirty="0"/>
          </a:p>
        </p:txBody>
      </p:sp>
      <p:sp>
        <p:nvSpPr>
          <p:cNvPr id="6" name="Rectangle 5"/>
          <p:cNvSpPr>
            <a:spLocks noChangeArrowheads="1"/>
          </p:cNvSpPr>
          <p:nvPr/>
        </p:nvSpPr>
        <p:spPr bwMode="auto">
          <a:xfrm>
            <a:off x="6093143" y="2921000"/>
            <a:ext cx="1719262" cy="914400"/>
          </a:xfrm>
          <a:prstGeom prst="rect">
            <a:avLst/>
          </a:prstGeom>
          <a:gradFill rotWithShape="0">
            <a:gsLst>
              <a:gs pos="0">
                <a:schemeClr val="folHlink">
                  <a:gamma/>
                  <a:shade val="54118"/>
                  <a:invGamma/>
                </a:schemeClr>
              </a:gs>
              <a:gs pos="50000">
                <a:schemeClr val="folHlink"/>
              </a:gs>
              <a:gs pos="100000">
                <a:schemeClr val="folHlink">
                  <a:gamma/>
                  <a:shade val="54118"/>
                  <a:invGamma/>
                </a:schemeClr>
              </a:gs>
            </a:gsLst>
            <a:lin ang="2700000" scaled="1"/>
          </a:gradFill>
          <a:ln w="12700">
            <a:solidFill>
              <a:schemeClr val="folHlink"/>
            </a:solidFill>
            <a:miter lim="800000"/>
            <a:headEnd type="none" w="sm" len="sm"/>
            <a:tailEnd type="none" w="sm" len="sm"/>
          </a:ln>
          <a:effectLst/>
        </p:spPr>
        <p:txBody>
          <a:bodyPr vert="horz" wrap="square" lIns="91440" tIns="45720" rIns="91440" bIns="45720" numCol="1" anchor="ctr" anchorCtr="0" compatLnSpc="1">
            <a:prstTxWarp prst="textNoShape">
              <a:avLst/>
            </a:prstTxWarp>
          </a:bodyPr>
          <a:lstStyle/>
          <a:p>
            <a:pPr algn="ctr">
              <a:lnSpc>
                <a:spcPct val="85000"/>
              </a:lnSpc>
              <a:spcBef>
                <a:spcPct val="20000"/>
              </a:spcBef>
            </a:pPr>
            <a:r>
              <a:rPr lang="en-US" dirty="0" smtClean="0"/>
              <a:t>Packages</a:t>
            </a:r>
            <a:endParaRPr lang="en-US" dirty="0"/>
          </a:p>
        </p:txBody>
      </p:sp>
      <p:sp>
        <p:nvSpPr>
          <p:cNvPr id="7" name="Rectangle 6"/>
          <p:cNvSpPr>
            <a:spLocks noChangeArrowheads="1"/>
          </p:cNvSpPr>
          <p:nvPr/>
        </p:nvSpPr>
        <p:spPr bwMode="auto">
          <a:xfrm>
            <a:off x="3403918" y="2921000"/>
            <a:ext cx="1719263" cy="914400"/>
          </a:xfrm>
          <a:prstGeom prst="rect">
            <a:avLst/>
          </a:prstGeom>
          <a:gradFill rotWithShape="0">
            <a:gsLst>
              <a:gs pos="0">
                <a:schemeClr val="hlink">
                  <a:gamma/>
                  <a:shade val="57255"/>
                  <a:invGamma/>
                </a:schemeClr>
              </a:gs>
              <a:gs pos="50000">
                <a:schemeClr val="hlink"/>
              </a:gs>
              <a:gs pos="100000">
                <a:schemeClr val="hlink">
                  <a:gamma/>
                  <a:shade val="57255"/>
                  <a:invGamma/>
                </a:schemeClr>
              </a:gs>
            </a:gsLst>
            <a:lin ang="2700000" scaled="1"/>
          </a:gradFill>
          <a:ln w="12700">
            <a:solidFill>
              <a:schemeClr val="hlink"/>
            </a:solidFill>
            <a:miter lim="800000"/>
            <a:headEnd type="none" w="sm" len="sm"/>
            <a:tailEnd type="none" w="sm" len="sm"/>
          </a:ln>
          <a:effectLst/>
        </p:spPr>
        <p:txBody>
          <a:bodyPr vert="horz" wrap="square" lIns="91440" tIns="45720" rIns="91440" bIns="45720" numCol="1" anchor="ctr" anchorCtr="0" compatLnSpc="1">
            <a:prstTxWarp prst="textNoShape">
              <a:avLst/>
            </a:prstTxWarp>
          </a:bodyPr>
          <a:lstStyle/>
          <a:p>
            <a:pPr algn="ctr">
              <a:lnSpc>
                <a:spcPct val="85000"/>
              </a:lnSpc>
              <a:spcBef>
                <a:spcPct val="20000"/>
              </a:spcBef>
            </a:pPr>
            <a:r>
              <a:rPr lang="en-US" dirty="0" smtClean="0"/>
              <a:t>Add-ins and Wizards</a:t>
            </a:r>
            <a:endParaRPr lang="en-US" dirty="0"/>
          </a:p>
        </p:txBody>
      </p:sp>
      <p:sp>
        <p:nvSpPr>
          <p:cNvPr id="10" name="Down Arrow Callout 9"/>
          <p:cNvSpPr/>
          <p:nvPr/>
        </p:nvSpPr>
        <p:spPr bwMode="auto">
          <a:xfrm>
            <a:off x="706754" y="4003040"/>
            <a:ext cx="4424045" cy="355600"/>
          </a:xfrm>
          <a:prstGeom prst="downArrowCallout">
            <a:avLst/>
          </a:prstGeom>
          <a:solidFill>
            <a:srgbClr xmlns:mc="http://schemas.openxmlformats.org/markup-compatibility/2006" xmlns:a14="http://schemas.microsoft.com/office/drawing/2007/7/7/main" val="FFC000" mc:Ignorable=""/>
          </a:solidFill>
          <a:ln w="12700" cap="flat" cmpd="sng" algn="ctr">
            <a:solidFill>
              <a:schemeClr val="bg2">
                <a:lumMod val="95000"/>
                <a:lumOff val="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solidFill>
                <a:schemeClr val="tx1"/>
              </a:solidFill>
              <a:effectLst/>
              <a:latin typeface="Segoe Semibold" pitchFamily="34" charset="0"/>
            </a:endParaRPr>
          </a:p>
        </p:txBody>
      </p:sp>
      <p:sp>
        <p:nvSpPr>
          <p:cNvPr id="11" name="Rectangle 10"/>
          <p:cNvSpPr/>
          <p:nvPr/>
        </p:nvSpPr>
        <p:spPr bwMode="auto">
          <a:xfrm>
            <a:off x="1023936" y="4500880"/>
            <a:ext cx="3789680" cy="934720"/>
          </a:xfrm>
          <a:prstGeom prst="rect">
            <a:avLst/>
          </a:prstGeom>
          <a:solidFill>
            <a:schemeClr val="bg1">
              <a:lumMod val="75000"/>
            </a:schemeClr>
          </a:solidFill>
          <a:ln w="12700"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dirty="0" smtClean="0"/>
              <a:t>Developer Tools Environment (Automation API)</a:t>
            </a:r>
            <a:endParaRPr kumimoji="0" lang="en-US" sz="1800" b="1" i="0" u="none" strike="noStrike" cap="none" normalizeH="0" baseline="0" dirty="0" smtClean="0">
              <a:solidFill>
                <a:schemeClr val="tx1"/>
              </a:solidFill>
              <a:effectLst/>
              <a:latin typeface="Segoe Semibold" pitchFamily="34" charset="0"/>
            </a:endParaRPr>
          </a:p>
        </p:txBody>
      </p:sp>
      <p:sp>
        <p:nvSpPr>
          <p:cNvPr id="14" name="Rounded Rectangle 13"/>
          <p:cNvSpPr/>
          <p:nvPr/>
        </p:nvSpPr>
        <p:spPr bwMode="auto">
          <a:xfrm>
            <a:off x="883920" y="5618480"/>
            <a:ext cx="6695440" cy="690880"/>
          </a:xfrm>
          <a:prstGeom prst="roundRect">
            <a:avLst/>
          </a:prstGeom>
          <a:solidFill>
            <a:srgbClr xmlns:mc="http://schemas.openxmlformats.org/markup-compatibility/2006" xmlns:a14="http://schemas.microsoft.com/office/drawing/2007/7/7/main" val="C00000" mc:Ignorable=""/>
          </a:solidFill>
          <a:ln w="12700" cap="flat" cmpd="sng" algn="ctr">
            <a:solidFill>
              <a:schemeClr val="bg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solidFill>
                  <a:schemeClr val="tx1"/>
                </a:solidFill>
                <a:effectLst/>
                <a:latin typeface="Segoe Semibold" pitchFamily="34" charset="0"/>
              </a:rPr>
              <a:t>Visual Studio IDE</a:t>
            </a:r>
            <a:r>
              <a:rPr kumimoji="0" lang="en-US" sz="1800" b="1" i="0" u="none" strike="noStrike" cap="none" normalizeH="0" dirty="0" smtClean="0">
                <a:solidFill>
                  <a:schemeClr val="tx1"/>
                </a:solidFill>
                <a:effectLst/>
                <a:latin typeface="Segoe Semibold" pitchFamily="34" charset="0"/>
              </a:rPr>
              <a:t> “Core” / Visual studio COM interfaces</a:t>
            </a:r>
            <a:endParaRPr kumimoji="0" lang="en-US" sz="1800" b="1" i="0" u="none" strike="noStrike" cap="none" normalizeH="0" baseline="0" dirty="0" smtClean="0">
              <a:solidFill>
                <a:schemeClr val="tx1"/>
              </a:solidFill>
              <a:effectLst/>
              <a:latin typeface="Segoe Semibold" pitchFamily="34" charset="0"/>
            </a:endParaRPr>
          </a:p>
        </p:txBody>
      </p:sp>
      <p:sp>
        <p:nvSpPr>
          <p:cNvPr id="19" name="Down Arrow 18"/>
          <p:cNvSpPr/>
          <p:nvPr/>
        </p:nvSpPr>
        <p:spPr bwMode="auto">
          <a:xfrm>
            <a:off x="6786880" y="3952240"/>
            <a:ext cx="314960" cy="1524000"/>
          </a:xfrm>
          <a:prstGeom prst="downArrow">
            <a:avLst/>
          </a:prstGeom>
          <a:solidFill>
            <a:srgbClr xmlns:mc="http://schemas.openxmlformats.org/markup-compatibility/2006" xmlns:a14="http://schemas.microsoft.com/office/drawing/2007/7/7/main" val="FFC000" mc:Ignorable=""/>
          </a:solidFill>
          <a:ln w="12700" cap="flat" cmpd="sng" algn="ctr">
            <a:solidFill>
              <a:schemeClr val="accent5">
                <a:lumMod val="1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solidFill>
                <a:schemeClr val="tx1"/>
              </a:solidFill>
              <a:effectLst/>
              <a:latin typeface="Segoe Semibold" pitchFamily="34" charset="0"/>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1+#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4"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Code Snippets</a:t>
            </a:r>
            <a:endParaRPr lang="en-CA" dirty="0"/>
          </a:p>
        </p:txBody>
      </p:sp>
      <p:sp>
        <p:nvSpPr>
          <p:cNvPr id="3" name="Content Placeholder 2"/>
          <p:cNvSpPr>
            <a:spLocks noGrp="1"/>
          </p:cNvSpPr>
          <p:nvPr>
            <p:ph idx="1"/>
          </p:nvPr>
        </p:nvSpPr>
        <p:spPr>
          <a:xfrm>
            <a:off x="381000" y="1417638"/>
            <a:ext cx="8410575" cy="1126462"/>
          </a:xfrm>
        </p:spPr>
        <p:txBody>
          <a:bodyPr>
            <a:normAutofit lnSpcReduction="10000"/>
          </a:bodyPr>
          <a:lstStyle/>
          <a:p>
            <a:r>
              <a:rPr lang="en-CA" dirty="0" smtClean="0"/>
              <a:t>File of XML with defined schema</a:t>
            </a:r>
          </a:p>
          <a:p>
            <a:r>
              <a:rPr lang="en-CA" dirty="0" smtClean="0"/>
              <a:t>Visual Studio has UI to manage snippets</a:t>
            </a:r>
            <a:endParaRPr lang="en-CA" dirty="0"/>
          </a:p>
        </p:txBody>
      </p:sp>
      <p:pic>
        <p:nvPicPr>
          <p:cNvPr id="1026" name="Picture 2"/>
          <p:cNvPicPr>
            <a:picLocks noChangeAspect="1" noChangeArrowheads="1"/>
          </p:cNvPicPr>
          <p:nvPr/>
        </p:nvPicPr>
        <p:blipFill>
          <a:blip r:embed="rId2"/>
          <a:srcRect/>
          <a:stretch>
            <a:fillRect/>
          </a:stretch>
        </p:blipFill>
        <p:spPr bwMode="auto">
          <a:xfrm>
            <a:off x="2115403" y="2857786"/>
            <a:ext cx="5418233" cy="4000214"/>
          </a:xfrm>
          <a:prstGeom prst="rect">
            <a:avLst/>
          </a:prstGeom>
          <a:noFill/>
          <a:ln w="9525">
            <a:noFill/>
            <a:miter lim="800000"/>
            <a:headEnd/>
            <a:tailEnd/>
          </a:ln>
          <a:effectLst/>
        </p:spPr>
      </p:pic>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ctrTitle"/>
          </p:nvPr>
        </p:nvSpPr>
        <p:spPr>
          <a:xfrm>
            <a:off x="1371600" y="2057400"/>
            <a:ext cx="6172200" cy="1828800"/>
          </a:xfrm>
          <a:noFill/>
        </p:spPr>
        <p:txBody>
          <a:bodyPr anchor="b">
            <a:noAutofit/>
          </a:bodyPr>
          <a:lstStyle/>
          <a:p>
            <a:r>
              <a:rPr lang="en-US" sz="16600" dirty="0" smtClean="0">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rPr>
              <a:t>Demo</a:t>
            </a:r>
            <a:endParaRPr lang="en-US" sz="16600" b="1" dirty="0">
              <a:ln w="10541" cmpd="sng">
                <a:solidFill>
                  <a:schemeClr val="accent1">
                    <a:shade val="88000"/>
                    <a:satMod val="110000"/>
                  </a:schemeClr>
                </a:solidFill>
                <a:prstDash val="solid"/>
              </a:ln>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endParaRPr>
          </a:p>
        </p:txBody>
      </p:sp>
      <p:sp>
        <p:nvSpPr>
          <p:cNvPr id="337923" name="Rectangle 3"/>
          <p:cNvSpPr>
            <a:spLocks noGrp="1" noChangeArrowheads="1"/>
          </p:cNvSpPr>
          <p:nvPr>
            <p:ph type="subTitle" idx="1"/>
          </p:nvPr>
        </p:nvSpPr>
        <p:spPr>
          <a:xfrm>
            <a:off x="1981200" y="3886200"/>
            <a:ext cx="5938837" cy="535531"/>
          </a:xfrm>
        </p:spPr>
        <p:txBody>
          <a:bodyPr>
            <a:noAutofit/>
          </a:bodyPr>
          <a:lstStyle/>
          <a:p>
            <a:pPr algn="l"/>
            <a:r>
              <a:rPr lang="en-US" sz="4000" dirty="0" smtClean="0">
                <a:solidFill>
                  <a:schemeClr val="tx1"/>
                </a:solidFill>
              </a:rPr>
              <a:t>Code Snippets</a:t>
            </a:r>
            <a:endParaRPr lang="en-US" sz="4000" dirty="0">
              <a:solidFill>
                <a:schemeClr val="tx1"/>
              </a:solidFill>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22"/>
                                        </p:tgtEl>
                                        <p:attrNameLst>
                                          <p:attrName>style.visibility</p:attrName>
                                        </p:attrNameLst>
                                      </p:cBhvr>
                                      <p:to>
                                        <p:strVal val="visible"/>
                                      </p:to>
                                    </p:set>
                                    <p:animEffect transition="in" filter="fade">
                                      <p:cBhvr>
                                        <p:cTn id="7" dur="1000"/>
                                        <p:tgtEl>
                                          <p:spTgt spid="3379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7923">
                                            <p:txEl>
                                              <p:pRg st="0" end="0"/>
                                            </p:txEl>
                                          </p:spTgt>
                                        </p:tgtEl>
                                        <p:attrNameLst>
                                          <p:attrName>style.visibility</p:attrName>
                                        </p:attrNameLst>
                                      </p:cBhvr>
                                      <p:to>
                                        <p:strVal val="visible"/>
                                      </p:to>
                                    </p:set>
                                    <p:animEffect transition="in" filter="fade">
                                      <p:cBhvr>
                                        <p:cTn id="10" dur="1000"/>
                                        <p:tgtEl>
                                          <p:spTgt spid="337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p:bldP spid="33792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026994"/>
          </a:xfrm>
        </p:spPr>
        <p:txBody>
          <a:bodyPr>
            <a:normAutofit fontScale="90000"/>
          </a:bodyPr>
          <a:lstStyle/>
          <a:p>
            <a:r>
              <a:rPr lang="en-US" dirty="0" smtClean="0"/>
              <a:t>The Automation Model (DTE)</a:t>
            </a:r>
            <a:br>
              <a:rPr lang="en-US" dirty="0" smtClean="0"/>
            </a:br>
            <a:endParaRPr lang="en-US" dirty="0"/>
          </a:p>
        </p:txBody>
      </p:sp>
      <p:sp>
        <p:nvSpPr>
          <p:cNvPr id="3" name="Content Placeholder 2"/>
          <p:cNvSpPr>
            <a:spLocks noGrp="1"/>
          </p:cNvSpPr>
          <p:nvPr>
            <p:ph idx="1"/>
          </p:nvPr>
        </p:nvSpPr>
        <p:spPr>
          <a:xfrm>
            <a:off x="381000" y="1417638"/>
            <a:ext cx="8410575" cy="4228850"/>
          </a:xfrm>
        </p:spPr>
        <p:txBody>
          <a:bodyPr>
            <a:normAutofit lnSpcReduction="10000"/>
          </a:bodyPr>
          <a:lstStyle/>
          <a:p>
            <a:r>
              <a:rPr lang="en-US" dirty="0" smtClean="0"/>
              <a:t>Provides objects to control the IDE</a:t>
            </a:r>
          </a:p>
          <a:p>
            <a:pPr lvl="1"/>
            <a:r>
              <a:rPr lang="en-US" sz="2400" dirty="0" smtClean="0"/>
              <a:t>Solutions, Projects, Project Items</a:t>
            </a:r>
          </a:p>
          <a:p>
            <a:pPr lvl="1"/>
            <a:r>
              <a:rPr lang="en-US" sz="2400" dirty="0" smtClean="0"/>
              <a:t>Builds</a:t>
            </a:r>
          </a:p>
          <a:p>
            <a:pPr lvl="1"/>
            <a:r>
              <a:rPr lang="en-US" sz="2400" dirty="0" smtClean="0"/>
              <a:t>Code editor and document manipulation</a:t>
            </a:r>
          </a:p>
          <a:p>
            <a:pPr lvl="1"/>
            <a:r>
              <a:rPr lang="en-US" sz="2400" dirty="0" smtClean="0"/>
              <a:t>Commands</a:t>
            </a:r>
          </a:p>
          <a:p>
            <a:pPr lvl="1"/>
            <a:r>
              <a:rPr lang="en-US" sz="2400" dirty="0" smtClean="0"/>
              <a:t>Events</a:t>
            </a:r>
          </a:p>
          <a:p>
            <a:pPr lvl="1"/>
            <a:r>
              <a:rPr lang="en-US" sz="2400" dirty="0" smtClean="0"/>
              <a:t>. . . </a:t>
            </a:r>
          </a:p>
          <a:p>
            <a:r>
              <a:rPr lang="en-US" dirty="0" smtClean="0"/>
              <a:t>Top-level object in hierarchy: DTE</a:t>
            </a:r>
          </a:p>
          <a:p>
            <a:pPr lvl="1"/>
            <a:r>
              <a:rPr lang="en-US" sz="2400" dirty="0" smtClean="0"/>
              <a:t>also known as the Application object</a:t>
            </a:r>
          </a:p>
        </p:txBody>
      </p:sp>
    </p:spTree>
  </p:cSld>
  <p:clrMapOvr>
    <a:masterClrMapping/>
  </p:clrMapOvr>
  <p:transition xmlns:p14="http://schemas.microsoft.com/office/powerpoint/2007/7/12/main"/>
  <p:timing>
    <p:tnLst>
      <p:par>
        <p:cTn xmlns:p14="http://schemas.microsoft.com/office/powerpoint/2007/7/12/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ctrTitle"/>
          </p:nvPr>
        </p:nvSpPr>
        <p:spPr>
          <a:xfrm>
            <a:off x="1371600" y="2057400"/>
            <a:ext cx="6172200" cy="1828800"/>
          </a:xfrm>
          <a:noFill/>
        </p:spPr>
        <p:txBody>
          <a:bodyPr anchor="b">
            <a:noAutofit/>
          </a:bodyPr>
          <a:lstStyle/>
          <a:p>
            <a:r>
              <a:rPr lang="en-US" sz="16600" dirty="0" smtClean="0">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rPr>
              <a:t>Demo</a:t>
            </a:r>
            <a:endParaRPr lang="en-US" sz="16600" b="1" dirty="0">
              <a:ln w="10541" cmpd="sng">
                <a:solidFill>
                  <a:schemeClr val="accent1">
                    <a:shade val="88000"/>
                    <a:satMod val="110000"/>
                  </a:schemeClr>
                </a:solidFill>
                <a:prstDash val="solid"/>
              </a:ln>
              <a:solidFill>
                <a:srgbClr xmlns:mc="http://schemas.openxmlformats.org/markup-compatibility/2006" xmlns:a14="http://schemas.microsoft.com/office/drawing/2007/7/7/main" val="92D050" mc:Ignorable=""/>
              </a:solidFill>
              <a:effectLst>
                <a:glow rad="228600">
                  <a:schemeClr val="accent1">
                    <a:satMod val="175000"/>
                    <a:alpha val="40000"/>
                  </a:schemeClr>
                </a:glow>
              </a:effectLst>
            </a:endParaRPr>
          </a:p>
        </p:txBody>
      </p:sp>
      <p:sp>
        <p:nvSpPr>
          <p:cNvPr id="337923" name="Rectangle 3"/>
          <p:cNvSpPr>
            <a:spLocks noGrp="1" noChangeArrowheads="1"/>
          </p:cNvSpPr>
          <p:nvPr>
            <p:ph type="subTitle" idx="1"/>
          </p:nvPr>
        </p:nvSpPr>
        <p:spPr>
          <a:xfrm>
            <a:off x="1981200" y="3886200"/>
            <a:ext cx="5938837" cy="535531"/>
          </a:xfrm>
        </p:spPr>
        <p:txBody>
          <a:bodyPr>
            <a:noAutofit/>
          </a:bodyPr>
          <a:lstStyle/>
          <a:p>
            <a:pPr algn="l"/>
            <a:r>
              <a:rPr lang="en-US" sz="4000" dirty="0" smtClean="0">
                <a:solidFill>
                  <a:schemeClr val="tx1"/>
                </a:solidFill>
              </a:rPr>
              <a:t>Macros</a:t>
            </a:r>
            <a:endParaRPr lang="en-US" sz="4000" dirty="0">
              <a:solidFill>
                <a:schemeClr val="tx1"/>
              </a:solidFill>
            </a:endParaRPr>
          </a:p>
        </p:txBody>
      </p:sp>
    </p:spTree>
  </p:cSld>
  <p:clrMapOvr>
    <a:masterClrMapping/>
  </p:clrMapOvr>
  <p:transition xmlns:p14="http://schemas.microsoft.com/office/powerpoint/2007/7/12/main"/>
  <p:timing>
    <p:tnLst>
      <p:par>
        <p:cTn xmlns:p14="http://schemas.microsoft.com/office/powerpoint/2007/7/12/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7922"/>
                                        </p:tgtEl>
                                        <p:attrNameLst>
                                          <p:attrName>style.visibility</p:attrName>
                                        </p:attrNameLst>
                                      </p:cBhvr>
                                      <p:to>
                                        <p:strVal val="visible"/>
                                      </p:to>
                                    </p:set>
                                    <p:animEffect transition="in" filter="fade">
                                      <p:cBhvr>
                                        <p:cTn id="7" dur="1000"/>
                                        <p:tgtEl>
                                          <p:spTgt spid="3379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7923">
                                            <p:txEl>
                                              <p:pRg st="0" end="0"/>
                                            </p:txEl>
                                          </p:spTgt>
                                        </p:tgtEl>
                                        <p:attrNameLst>
                                          <p:attrName>style.visibility</p:attrName>
                                        </p:attrNameLst>
                                      </p:cBhvr>
                                      <p:to>
                                        <p:strVal val="visible"/>
                                      </p:to>
                                    </p:set>
                                    <p:animEffect transition="in" filter="fade">
                                      <p:cBhvr>
                                        <p:cTn id="10" dur="1000"/>
                                        <p:tgtEl>
                                          <p:spTgt spid="337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p:bldP spid="33792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07/7/7/main" val="1F497D" mc:Ignorable=""/>
      </a:dk2>
      <a:lt2>
        <a:srgbClr xmlns:mc="http://schemas.openxmlformats.org/markup-compatibility/2006" xmlns:a14="http://schemas.microsoft.com/office/drawing/2007/7/7/main" val="EEECE1" mc:Ignorable=""/>
      </a:lt2>
      <a:accent1>
        <a:srgbClr xmlns:mc="http://schemas.openxmlformats.org/markup-compatibility/2006" xmlns:a14="http://schemas.microsoft.com/office/drawing/2007/7/7/main" val="4F81BD" mc:Ignorable=""/>
      </a:accent1>
      <a:accent2>
        <a:srgbClr xmlns:mc="http://schemas.openxmlformats.org/markup-compatibility/2006" xmlns:a14="http://schemas.microsoft.com/office/drawing/2007/7/7/main" val="C0504D" mc:Ignorable=""/>
      </a:accent2>
      <a:accent3>
        <a:srgbClr xmlns:mc="http://schemas.openxmlformats.org/markup-compatibility/2006" xmlns:a14="http://schemas.microsoft.com/office/drawing/2007/7/7/main" val="9BBB59" mc:Ignorable=""/>
      </a:accent3>
      <a:accent4>
        <a:srgbClr xmlns:mc="http://schemas.openxmlformats.org/markup-compatibility/2006" xmlns:a14="http://schemas.microsoft.com/office/drawing/2007/7/7/main" val="8064A2" mc:Ignorable=""/>
      </a:accent4>
      <a:accent5>
        <a:srgbClr xmlns:mc="http://schemas.openxmlformats.org/markup-compatibility/2006" xmlns:a14="http://schemas.microsoft.com/office/drawing/2007/7/7/main" val="4BACC6" mc:Ignorable=""/>
      </a:accent5>
      <a:accent6>
        <a:srgbClr xmlns:mc="http://schemas.openxmlformats.org/markup-compatibility/2006" xmlns:a14="http://schemas.microsoft.com/office/drawing/2007/7/7/main" val="F79646" mc:Ignorable=""/>
      </a:accent6>
      <a:hlink>
        <a:srgbClr xmlns:mc="http://schemas.openxmlformats.org/markup-compatibility/2006" xmlns:a14="http://schemas.microsoft.com/office/drawing/2007/7/7/main" val="0000FF" mc:Ignorable=""/>
      </a:hlink>
      <a:folHlink>
        <a:srgbClr xmlns:mc="http://schemas.openxmlformats.org/markup-compatibility/2006" xmlns:a14="http://schemas.microsoft.com/office/drawing/2007/7/7/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07/7/7/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07/7/7/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07/7/7/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07/7/7/main" val="1F497D" mc:Ignorable=""/>
      </a:dk2>
      <a:lt2>
        <a:srgbClr xmlns:mc="http://schemas.openxmlformats.org/markup-compatibility/2006" xmlns:a14="http://schemas.microsoft.com/office/drawing/2007/7/7/main" val="EEECE1" mc:Ignorable=""/>
      </a:lt2>
      <a:accent1>
        <a:srgbClr xmlns:mc="http://schemas.openxmlformats.org/markup-compatibility/2006" xmlns:a14="http://schemas.microsoft.com/office/drawing/2007/7/7/main" val="4F81BD" mc:Ignorable=""/>
      </a:accent1>
      <a:accent2>
        <a:srgbClr xmlns:mc="http://schemas.openxmlformats.org/markup-compatibility/2006" xmlns:a14="http://schemas.microsoft.com/office/drawing/2007/7/7/main" val="C0504D" mc:Ignorable=""/>
      </a:accent2>
      <a:accent3>
        <a:srgbClr xmlns:mc="http://schemas.openxmlformats.org/markup-compatibility/2006" xmlns:a14="http://schemas.microsoft.com/office/drawing/2007/7/7/main" val="9BBB59" mc:Ignorable=""/>
      </a:accent3>
      <a:accent4>
        <a:srgbClr xmlns:mc="http://schemas.openxmlformats.org/markup-compatibility/2006" xmlns:a14="http://schemas.microsoft.com/office/drawing/2007/7/7/main" val="8064A2" mc:Ignorable=""/>
      </a:accent4>
      <a:accent5>
        <a:srgbClr xmlns:mc="http://schemas.openxmlformats.org/markup-compatibility/2006" xmlns:a14="http://schemas.microsoft.com/office/drawing/2007/7/7/main" val="4BACC6" mc:Ignorable=""/>
      </a:accent5>
      <a:accent6>
        <a:srgbClr xmlns:mc="http://schemas.openxmlformats.org/markup-compatibility/2006" xmlns:a14="http://schemas.microsoft.com/office/drawing/2007/7/7/main" val="F79646" mc:Ignorable=""/>
      </a:accent6>
      <a:hlink>
        <a:srgbClr xmlns:mc="http://schemas.openxmlformats.org/markup-compatibility/2006" xmlns:a14="http://schemas.microsoft.com/office/drawing/2007/7/7/main" val="0000FF" mc:Ignorable=""/>
      </a:hlink>
      <a:folHlink>
        <a:srgbClr xmlns:mc="http://schemas.openxmlformats.org/markup-compatibility/2006" xmlns:a14="http://schemas.microsoft.com/office/drawing/2007/7/7/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07/7/7/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07/7/7/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07/7/7/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DB7B367D4BF7B40A65055D4576A999C" ma:contentTypeVersion="0" ma:contentTypeDescription="Create a new document." ma:contentTypeScope="" ma:versionID="9e0ce312a997fe1ac39ecbad89c58ab4">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outs:outSpaceData xmlns:outs="http://schemas.microsoft.com/office/2009/outspace/metadata">
  <outs:relatedDates>
    <outs:relatedDate>
      <outs:type>3</outs:type>
      <outs:displayName>Last Modified</outs:displayName>
      <outs:dateTime>2009-09-22T22:45:15Z</outs:dateTime>
      <outs:isPinned>true</outs:isPinned>
    </outs:relatedDate>
    <outs:relatedDate>
      <outs:type>2</outs:type>
      <outs:displayName>Created</outs:displayName>
      <outs:dateTime>2009-03-24T12:08:23Z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Dufour, Chris</outs:displayName>
          <outs:accountName/>
        </outs:relatedPerson>
      </outs:people>
      <outs:source>0</outs:source>
      <outs:isPinned>true</outs:isPinned>
    </outs:relatedPeopleItem>
    <outs:relatedPeopleItem>
      <outs:category>Last modified by</outs:category>
      <outs:people>
        <outs:relatedPerson>
          <outs:displayName>Kate Gregory</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498E9ED5-79E5-47C6-B2DC-87CE051D5F20}">
  <ds:schemaRefs>
    <ds:schemaRef ds:uri="http://purl.org/dc/dcmitype/"/>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http://purl.org/dc/terms/"/>
    <ds:schemaRef ds:uri="http://www.w3.org/XML/1998/namespace"/>
  </ds:schemaRefs>
</ds:datastoreItem>
</file>

<file path=customXml/itemProps2.xml><?xml version="1.0" encoding="utf-8"?>
<ds:datastoreItem xmlns:ds="http://schemas.openxmlformats.org/officeDocument/2006/customXml" ds:itemID="{2F9C5EA9-3F40-4299-BAF7-76764AE32541}">
  <ds:schemaRefs>
    <ds:schemaRef ds:uri="http://schemas.microsoft.com/sharepoint/v3/contenttype/forms"/>
  </ds:schemaRefs>
</ds:datastoreItem>
</file>

<file path=customXml/itemProps3.xml><?xml version="1.0" encoding="utf-8"?>
<ds:datastoreItem xmlns:ds="http://schemas.openxmlformats.org/officeDocument/2006/customXml" ds:itemID="{801F348F-AF40-4597-93BB-9D49DCA8B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257F6BC2-8BC7-4EED-815D-94A90B98EFD8}">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otalTime>16547</TotalTime>
  <Words>1169</Words>
  <Application>Microsoft Office PowerPoint</Application>
  <PresentationFormat>On-screen Show (4:3)</PresentationFormat>
  <Paragraphs>216</Paragraphs>
  <Slides>25</Slides>
  <Notes>11</Notes>
  <HiddenSlides>1</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Write Extensions to Visual Studio</vt:lpstr>
      <vt:lpstr>Agenda</vt:lpstr>
      <vt:lpstr>Visual Studio is a Powerful and Complex Tool</vt:lpstr>
      <vt:lpstr>What is an Extension?</vt:lpstr>
      <vt:lpstr>Extending Visual Studio   </vt:lpstr>
      <vt:lpstr>Code Snippets</vt:lpstr>
      <vt:lpstr>Demo</vt:lpstr>
      <vt:lpstr>The Automation Model (DTE) </vt:lpstr>
      <vt:lpstr>Demo</vt:lpstr>
      <vt:lpstr>Add-ins</vt:lpstr>
      <vt:lpstr>Registering an Add-in</vt:lpstr>
      <vt:lpstr>Demo</vt:lpstr>
      <vt:lpstr>Templates</vt:lpstr>
      <vt:lpstr>Where do the templates go?</vt:lpstr>
      <vt:lpstr>Template Metadata</vt:lpstr>
      <vt:lpstr>Demo</vt:lpstr>
      <vt:lpstr>Wizards</vt:lpstr>
      <vt:lpstr>Wizards – You Write Code</vt:lpstr>
      <vt:lpstr>Template Wizard</vt:lpstr>
      <vt:lpstr>Template Metadata</vt:lpstr>
      <vt:lpstr>Template Wizard Lifecycle </vt:lpstr>
      <vt:lpstr>Demo</vt:lpstr>
      <vt:lpstr>Summary</vt:lpstr>
      <vt:lpstr>Resources</vt:lpstr>
      <vt:lpstr>Q&amp;A</vt:lpstr>
    </vt:vector>
  </TitlesOfParts>
  <Company>Compuware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Dufour, Chris</dc:creator>
  <cp:lastModifiedBy>Kate Gregory</cp:lastModifiedBy>
  <cp:revision>13</cp:revision>
  <dcterms:created xsi:type="dcterms:W3CDTF">2009-03-24T12:08:23Z</dcterms:created>
  <dcterms:modified xsi:type="dcterms:W3CDTF">2009-09-23T11:38:45Z</dcterms:modified>
</cp:coreProperties>
</file>