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76" r:id="rId8"/>
    <p:sldId id="271" r:id="rId9"/>
    <p:sldId id="272" r:id="rId10"/>
    <p:sldId id="275" r:id="rId11"/>
    <p:sldId id="262" r:id="rId12"/>
    <p:sldId id="263" r:id="rId13"/>
    <p:sldId id="273" r:id="rId14"/>
    <p:sldId id="264" r:id="rId15"/>
    <p:sldId id="265" r:id="rId16"/>
    <p:sldId id="266" r:id="rId17"/>
    <p:sldId id="267" r:id="rId18"/>
    <p:sldId id="269" r:id="rId19"/>
    <p:sldId id="268" r:id="rId20"/>
    <p:sldId id="274" r:id="rId21"/>
    <p:sldId id="27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07/7/12/main" val="0"/>
    </p:ext>
    <p:ext uri="{D31A062A-798A-4329-ABDD-BBA856620510}">
      <p14:defaultImageDpi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3589" autoAdjust="0"/>
  </p:normalViewPr>
  <p:slideViewPr>
    <p:cSldViewPr>
      <p:cViewPr>
        <p:scale>
          <a:sx n="70" d="100"/>
          <a:sy n="70" d="100"/>
        </p:scale>
        <p:origin x="-1572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86E8D-7F30-461B-9540-707B7F1BA209}" type="datetimeFigureOut">
              <a:rPr lang="en-US" smtClean="0"/>
              <a:t>11/30/2009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3C3F62-3658-4450-8B62-713375706F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2689503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C3F62-3658-4450-8B62-713375706FE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328606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C3F62-3658-4450-8B62-713375706FE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4026393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Same reasons basically as why you would extend any part of VS.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C3F62-3658-4450-8B62-713375706FE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2427150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C3F62-3658-4450-8B62-713375706FE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3878052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C3F62-3658-4450-8B62-713375706FE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3091811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[Build Slide.]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C3F62-3658-4450-8B62-713375706FE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637431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C3F62-3658-4450-8B62-713375706FE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28900740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providers have Export tags on them that identify them to Visual Studio. They export the interfaces they implement: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IGlyphFactoryProvider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ITaggerProvider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C3F62-3658-4450-8B62-713375706FE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41747312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all appears under Microsoft,</a:t>
            </a:r>
            <a:r>
              <a:rPr lang="en-US" baseline="0" dirty="0" smtClean="0"/>
              <a:t> and under 1.0, because of entries in the manifest put there by the wizard.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C3F62-3658-4450-8B62-713375706FE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3357567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xmlns:mc="http://schemas.openxmlformats.org/markup-compatibility/2006" xmlns:a14="http://schemas.microsoft.com/office/drawing/2007/7/7/main" val="000100" mc:Ignorable="">
                    <a:alpha val="31000"/>
                  </a:srgbClr>
                </a:gs>
                <a:gs pos="49000">
                  <a:srgbClr xmlns:mc="http://schemas.openxmlformats.org/markup-compatibility/2006" xmlns:a14="http://schemas.microsoft.com/office/drawing/2007/7/7/main" val="FEFFFF" mc:Ignorable="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xmlns:mc="http://schemas.openxmlformats.org/markup-compatibility/2006" xmlns:a14="http://schemas.microsoft.com/office/drawing/2007/7/7/main" val="000000" mc:Ignorable="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xmlns:mc="http://schemas.openxmlformats.org/markup-compatibility/2006" xmlns:a14="http://schemas.microsoft.com/office/drawing/2007/7/7/main" val="FAE148" mc:Ignorable=""/>
                </a:gs>
                <a:gs pos="100000">
                  <a:srgbClr xmlns:mc="http://schemas.openxmlformats.org/markup-compatibility/2006" xmlns:a14="http://schemas.microsoft.com/office/drawing/2007/7/7/main" val="FFEB63" mc:Ignorable="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xmlns:mc="http://schemas.openxmlformats.org/markup-compatibility/2006" xmlns:a14="http://schemas.microsoft.com/office/drawing/2007/7/7/main" val="000100" mc:Ignorable=""/>
                </a:solidFill>
                <a:effectLst>
                  <a:outerShdw blurRad="63500" sx="102000" sy="102000" algn="ctr" rotWithShape="0">
                    <a:srgbClr xmlns:mc="http://schemas.openxmlformats.org/markup-compatibility/2006" xmlns:a14="http://schemas.microsoft.com/office/drawing/2007/7/7/main" val="FFFFFF" mc:Ignorable="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xmlns:mc="http://schemas.openxmlformats.org/markup-compatibility/2006" xmlns:a14="http://schemas.microsoft.com/office/drawing/2007/7/7/main" val="000100" mc:Ignorable="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xmlns:mc="http://schemas.openxmlformats.org/markup-compatibility/2006" xmlns:a14="http://schemas.microsoft.com/office/drawing/2007/7/7/main" val="FFFFFF" mc:Ignorable="">
              <a:shade val="85000"/>
            </a:srgbClr>
          </a:solidFill>
          <a:ln w="190500" cap="sq">
            <a:solidFill>
              <a:srgbClr xmlns:mc="http://schemas.openxmlformats.org/markup-compatibility/2006" xmlns:a14="http://schemas.microsoft.com/office/drawing/2007/7/7/main" val="FFFFFF" mc:Ignorable=""/>
            </a:solidFill>
            <a:miter lim="800000"/>
          </a:ln>
          <a:effectLst>
            <a:outerShdw blurRad="55000" dist="18000" dir="5400000" algn="tl" rotWithShape="0">
              <a:srgbClr xmlns:mc="http://schemas.openxmlformats.org/markup-compatibility/2006" xmlns:a14="http://schemas.microsoft.com/office/drawing/2007/7/7/main" val="000000" mc:Ignorable="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xmlns:mc="http://schemas.openxmlformats.org/markup-compatibility/2006" xmlns:a14="http://schemas.microsoft.com/office/drawing/2007/7/7/main" val="FFFFFF" mc:Ignorable="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visualstudiogallery.com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msdn.com/visualstudio" TargetMode="External"/><Relationship Id="rId2" Type="http://schemas.openxmlformats.org/officeDocument/2006/relationships/hyperlink" Target="http://code.msdn.microsoft.com/vs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odeplex.com/ME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2286000"/>
            <a:ext cx="5867400" cy="3346704"/>
          </a:xfrm>
          <a:scene3d>
            <a:camera prst="orthographicFront">
              <a:rot lat="0" lon="0" rev="21000000"/>
            </a:camera>
            <a:lightRig rig="threePt" dir="t"/>
          </a:scene3d>
        </p:spPr>
        <p:txBody>
          <a:bodyPr>
            <a:normAutofit/>
          </a:bodyPr>
          <a:lstStyle/>
          <a:p>
            <a:r>
              <a:rPr lang="en-US" dirty="0"/>
              <a:t>Write Extensions for the Visual Studio 2010 Editor</a:t>
            </a:r>
          </a:p>
        </p:txBody>
      </p:sp>
    </p:spTree>
    <p:extLst>
      <p:ext uri="{BB962C8B-B14F-4D97-AF65-F5344CB8AC3E}">
        <p14:creationId xmlns:p14="http://schemas.microsoft.com/office/powerpoint/2007/7/12/main" val="3918155580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Glyph and the Tag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457200" y="3733800"/>
            <a:ext cx="3048000" cy="9906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ToDoGlyphFactoryProvider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733800" y="3733800"/>
            <a:ext cx="2133600" cy="9906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ToDoGlyphFactory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172200" y="3733800"/>
            <a:ext cx="1600200" cy="9906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ToDoGlyph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62000" y="1752600"/>
            <a:ext cx="1905000" cy="9906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ToDoProvider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048000" y="1752600"/>
            <a:ext cx="2895600" cy="9906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ToDoTagger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248400" y="1676400"/>
            <a:ext cx="1295400" cy="9906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ToDoTag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905000" y="4572000"/>
            <a:ext cx="1600200" cy="914400"/>
          </a:xfrm>
          <a:prstGeom prst="roundRect">
            <a:avLst/>
          </a:prstGeom>
          <a:gradFill>
            <a:gsLst>
              <a:gs pos="0">
                <a:srgbClr xmlns:mc="http://schemas.openxmlformats.org/markup-compatibility/2006" xmlns:a14="http://schemas.microsoft.com/office/drawing/2007/7/7/main" val="FBEAC7" mc:Ignorable=""/>
              </a:gs>
              <a:gs pos="17999">
                <a:srgbClr xmlns:mc="http://schemas.openxmlformats.org/markup-compatibility/2006" xmlns:a14="http://schemas.microsoft.com/office/drawing/2007/7/7/main" val="FEE7F2" mc:Ignorable=""/>
              </a:gs>
              <a:gs pos="36000">
                <a:srgbClr xmlns:mc="http://schemas.openxmlformats.org/markup-compatibility/2006" xmlns:a14="http://schemas.microsoft.com/office/drawing/2007/7/7/main" val="FAC77D" mc:Ignorable=""/>
              </a:gs>
              <a:gs pos="61000">
                <a:srgbClr xmlns:mc="http://schemas.openxmlformats.org/markup-compatibility/2006" xmlns:a14="http://schemas.microsoft.com/office/drawing/2007/7/7/main" val="FBA97D" mc:Ignorable=""/>
              </a:gs>
              <a:gs pos="82001">
                <a:srgbClr xmlns:mc="http://schemas.openxmlformats.org/markup-compatibility/2006" xmlns:a14="http://schemas.microsoft.com/office/drawing/2007/7/7/main" val="FBD49C" mc:Ignorable=""/>
              </a:gs>
              <a:gs pos="100000">
                <a:srgbClr xmlns:mc="http://schemas.openxmlformats.org/markup-compatibility/2006" xmlns:a14="http://schemas.microsoft.com/office/drawing/2007/7/7/main" val="FEE7F2" mc:Ignorable="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TagType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US" dirty="0" err="1" smtClean="0">
                <a:solidFill>
                  <a:schemeClr val="tx1"/>
                </a:solidFill>
              </a:rPr>
              <a:t>ToDoTag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219200" y="2514600"/>
            <a:ext cx="1600200" cy="914400"/>
          </a:xfrm>
          <a:prstGeom prst="roundRect">
            <a:avLst/>
          </a:prstGeom>
          <a:gradFill>
            <a:gsLst>
              <a:gs pos="0">
                <a:srgbClr xmlns:mc="http://schemas.openxmlformats.org/markup-compatibility/2006" xmlns:a14="http://schemas.microsoft.com/office/drawing/2007/7/7/main" val="FBEAC7" mc:Ignorable=""/>
              </a:gs>
              <a:gs pos="17999">
                <a:srgbClr xmlns:mc="http://schemas.openxmlformats.org/markup-compatibility/2006" xmlns:a14="http://schemas.microsoft.com/office/drawing/2007/7/7/main" val="FEE7F2" mc:Ignorable=""/>
              </a:gs>
              <a:gs pos="36000">
                <a:srgbClr xmlns:mc="http://schemas.openxmlformats.org/markup-compatibility/2006" xmlns:a14="http://schemas.microsoft.com/office/drawing/2007/7/7/main" val="FAC77D" mc:Ignorable=""/>
              </a:gs>
              <a:gs pos="61000">
                <a:srgbClr xmlns:mc="http://schemas.openxmlformats.org/markup-compatibility/2006" xmlns:a14="http://schemas.microsoft.com/office/drawing/2007/7/7/main" val="FBA97D" mc:Ignorable=""/>
              </a:gs>
              <a:gs pos="82001">
                <a:srgbClr xmlns:mc="http://schemas.openxmlformats.org/markup-compatibility/2006" xmlns:a14="http://schemas.microsoft.com/office/drawing/2007/7/7/main" val="FBD49C" mc:Ignorable=""/>
              </a:gs>
              <a:gs pos="100000">
                <a:srgbClr xmlns:mc="http://schemas.openxmlformats.org/markup-compatibility/2006" xmlns:a14="http://schemas.microsoft.com/office/drawing/2007/7/7/main" val="FEE7F2" mc:Ignorable="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TagType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US" dirty="0" err="1" smtClean="0">
                <a:solidFill>
                  <a:schemeClr val="tx1"/>
                </a:solidFill>
              </a:rPr>
              <a:t>ToDoTag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705600" y="4495800"/>
            <a:ext cx="2057400" cy="914400"/>
          </a:xfrm>
          <a:prstGeom prst="roundRect">
            <a:avLst/>
          </a:prstGeom>
          <a:gradFill>
            <a:gsLst>
              <a:gs pos="0">
                <a:srgbClr xmlns:mc="http://schemas.openxmlformats.org/markup-compatibility/2006" xmlns:a14="http://schemas.microsoft.com/office/drawing/2007/7/7/main" val="DDEBCF" mc:Ignorable=""/>
              </a:gs>
              <a:gs pos="73000">
                <a:srgbClr xmlns:mc="http://schemas.openxmlformats.org/markup-compatibility/2006" xmlns:a14="http://schemas.microsoft.com/office/drawing/2007/7/7/main" val="9CB86E" mc:Ignorable="">
                  <a:alpha val="39000"/>
                </a:srgbClr>
              </a:gs>
              <a:gs pos="100000">
                <a:srgbClr xmlns:mc="http://schemas.openxmlformats.org/markup-compatibility/2006" xmlns:a14="http://schemas.microsoft.com/office/drawing/2007/7/7/main" val="156B13" mc:Ignorable="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XAML User Control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07/7/12/main" val="42995408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Demo: Glyph on Tagged Text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89220783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 to Add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2038388"/>
            <a:ext cx="7848600" cy="3951337"/>
          </a:xfrm>
        </p:spPr>
        <p:txBody>
          <a:bodyPr>
            <a:noAutofit/>
          </a:bodyPr>
          <a:lstStyle/>
          <a:p>
            <a:r>
              <a:rPr lang="en-US" sz="3200" dirty="0" err="1" smtClean="0"/>
              <a:t>Microsoft.VisualStudio.Text.Data</a:t>
            </a:r>
            <a:r>
              <a:rPr lang="en-US" sz="3200" dirty="0" smtClean="0"/>
              <a:t> </a:t>
            </a:r>
          </a:p>
          <a:p>
            <a:r>
              <a:rPr lang="en-US" sz="3200" dirty="0" err="1" smtClean="0"/>
              <a:t>Microsoft.VisualStudio.Text.Logic</a:t>
            </a:r>
            <a:r>
              <a:rPr lang="en-US" sz="3200" dirty="0" smtClean="0"/>
              <a:t> </a:t>
            </a:r>
          </a:p>
          <a:p>
            <a:r>
              <a:rPr lang="en-US" sz="3200" dirty="0" err="1" smtClean="0"/>
              <a:t>Microsoft.VisualStudio.Text.UI</a:t>
            </a:r>
            <a:endParaRPr lang="en-US" sz="3200" dirty="0" smtClean="0"/>
          </a:p>
          <a:p>
            <a:r>
              <a:rPr lang="en-US" sz="3200" dirty="0" err="1" smtClean="0"/>
              <a:t>Microsoft.VisualStudio.Text.UI.Wpf</a:t>
            </a:r>
            <a:r>
              <a:rPr lang="en-US" sz="3200" dirty="0" smtClean="0"/>
              <a:t> </a:t>
            </a:r>
          </a:p>
          <a:p>
            <a:r>
              <a:rPr lang="en-US" sz="3200" dirty="0" err="1" smtClean="0"/>
              <a:t>System.ComponentModel.Composition</a:t>
            </a:r>
            <a:endParaRPr lang="en-US" sz="3200" dirty="0"/>
          </a:p>
          <a:p>
            <a:r>
              <a:rPr lang="en-US" sz="3200" dirty="0" err="1" smtClean="0"/>
              <a:t>System.Xaml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07/7/12/main" val="2304287561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your Extension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2038388"/>
            <a:ext cx="8305800" cy="395133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F5 launches the experimental instance</a:t>
            </a:r>
          </a:p>
          <a:p>
            <a:r>
              <a:rPr lang="en-US" sz="3600" dirty="0" smtClean="0"/>
              <a:t>Use Extension Manager within it</a:t>
            </a:r>
          </a:p>
          <a:p>
            <a:r>
              <a:rPr lang="en-US" sz="3600" dirty="0" smtClean="0"/>
              <a:t>Simple to debug and explore</a:t>
            </a:r>
            <a:endParaRPr 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343400"/>
            <a:ext cx="8286750" cy="9906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1042762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Sharing the Extension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 experimental instance just looks in a different place for extensions than regular instances do</a:t>
            </a:r>
          </a:p>
          <a:p>
            <a:endParaRPr lang="en-US" sz="2800" dirty="0" smtClean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810000"/>
            <a:ext cx="7706548" cy="2438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1728867706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011237"/>
          </a:xfrm>
        </p:spPr>
        <p:txBody>
          <a:bodyPr/>
          <a:lstStyle/>
          <a:p>
            <a:r>
              <a:rPr lang="en-US" dirty="0" smtClean="0"/>
              <a:t>The Manifest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752600"/>
            <a:ext cx="8229600" cy="379617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230068334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Demo: Deploying an Extension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4159917889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VSIX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 renamed Zip file</a:t>
            </a:r>
          </a:p>
          <a:p>
            <a:r>
              <a:rPr lang="en-US" sz="3200" dirty="0" smtClean="0"/>
              <a:t>Contains everything your extension needs</a:t>
            </a:r>
          </a:p>
          <a:p>
            <a:pPr lvl="1"/>
            <a:r>
              <a:rPr lang="en-US" sz="2800" dirty="0" smtClean="0"/>
              <a:t>Assemblies, icons, resources</a:t>
            </a:r>
          </a:p>
          <a:p>
            <a:r>
              <a:rPr lang="en-US" sz="3200" dirty="0" smtClean="0"/>
              <a:t>Visual Studio knows what to do when you double click one</a:t>
            </a:r>
          </a:p>
          <a:p>
            <a:r>
              <a:rPr lang="en-US" sz="3200" dirty="0" smtClean="0"/>
              <a:t>The unit of deployment for extensions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07/7/12/main" val="2499980846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Studio Gallery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2038388"/>
            <a:ext cx="7696200" cy="3951337"/>
          </a:xfrm>
        </p:spPr>
        <p:txBody>
          <a:bodyPr>
            <a:noAutofit/>
          </a:bodyPr>
          <a:lstStyle/>
          <a:p>
            <a:r>
              <a:rPr lang="en-US" sz="3600" dirty="0">
                <a:hlinkClick r:id="rId2"/>
              </a:rPr>
              <a:t>http</a:t>
            </a:r>
            <a:r>
              <a:rPr lang="en-US" sz="3600" dirty="0" smtClean="0">
                <a:hlinkClick r:id="rId2"/>
              </a:rPr>
              <a:t>://www.visualstudiogallery.com</a:t>
            </a:r>
            <a:endParaRPr lang="en-US" sz="3600" dirty="0" smtClean="0"/>
          </a:p>
          <a:p>
            <a:r>
              <a:rPr lang="en-US" sz="3600" dirty="0" smtClean="0"/>
              <a:t>Get free extensions</a:t>
            </a:r>
          </a:p>
          <a:p>
            <a:r>
              <a:rPr lang="en-US" sz="3600" dirty="0" smtClean="0"/>
              <a:t>Free trials of paid extensions</a:t>
            </a:r>
          </a:p>
          <a:p>
            <a:r>
              <a:rPr lang="en-US" sz="3600" dirty="0" smtClean="0"/>
              <a:t>Publish your own extensions</a:t>
            </a:r>
          </a:p>
          <a:p>
            <a:r>
              <a:rPr lang="en-US" sz="3600" dirty="0" smtClean="0"/>
              <a:t>Consume extensions from within Visual Studio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07/7/12/main" val="366744123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041440" cy="858837"/>
          </a:xfrm>
        </p:spPr>
        <p:txBody>
          <a:bodyPr/>
          <a:lstStyle/>
          <a:p>
            <a:r>
              <a:rPr lang="en-US" dirty="0" smtClean="0"/>
              <a:t>Other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3000"/>
            <a:ext cx="7467600" cy="4846725"/>
          </a:xfrm>
        </p:spPr>
        <p:txBody>
          <a:bodyPr>
            <a:noAutofit/>
          </a:bodyPr>
          <a:lstStyle/>
          <a:p>
            <a:r>
              <a:rPr lang="en-US" dirty="0" smtClean="0"/>
              <a:t>Source for many samples on Code Gallery</a:t>
            </a:r>
          </a:p>
          <a:p>
            <a:pPr lvl="1"/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code.msdn.microsoft.com/vsx</a:t>
            </a:r>
            <a:endParaRPr lang="en-US" sz="2400" dirty="0" smtClean="0"/>
          </a:p>
          <a:p>
            <a:pPr lvl="1"/>
            <a:r>
              <a:rPr lang="en-US" sz="2400" dirty="0" smtClean="0"/>
              <a:t>Binaries are on the Visual Studio Gallery if you just want to use them</a:t>
            </a:r>
          </a:p>
          <a:p>
            <a:r>
              <a:rPr lang="en-US" dirty="0" smtClean="0"/>
              <a:t>Team blog</a:t>
            </a:r>
          </a:p>
          <a:p>
            <a:pPr lvl="1"/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blogs.msdn.com/visualstudio</a:t>
            </a:r>
            <a:endParaRPr lang="en-US" sz="2400" dirty="0" smtClean="0"/>
          </a:p>
          <a:p>
            <a:pPr lvl="1"/>
            <a:r>
              <a:rPr lang="en-US" sz="2400" dirty="0" smtClean="0"/>
              <a:t>Plenty of contributors and links</a:t>
            </a:r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www.codeplex.com/MEF</a:t>
            </a:r>
            <a:endParaRPr lang="en-US" dirty="0" smtClean="0"/>
          </a:p>
          <a:p>
            <a:pPr lvl="1"/>
            <a:r>
              <a:rPr lang="en-US" sz="2400" dirty="0" smtClean="0"/>
              <a:t>If you want more details on MEF</a:t>
            </a:r>
          </a:p>
          <a:p>
            <a:r>
              <a:rPr lang="en-US" dirty="0" smtClean="0"/>
              <a:t>Visual Studio 2010 SDK</a:t>
            </a:r>
          </a:p>
          <a:p>
            <a:pPr lvl="1"/>
            <a:r>
              <a:rPr lang="en-US" sz="2400" dirty="0" smtClean="0"/>
              <a:t>You need it</a:t>
            </a:r>
          </a:p>
          <a:p>
            <a:pPr lvl="1"/>
            <a:r>
              <a:rPr lang="en-US" sz="2400" dirty="0" smtClean="0"/>
              <a:t>Get it with Extension Manager</a:t>
            </a:r>
          </a:p>
        </p:txBody>
      </p:sp>
    </p:spTree>
    <p:extLst>
      <p:ext uri="{BB962C8B-B14F-4D97-AF65-F5344CB8AC3E}">
        <p14:creationId xmlns:p14="http://schemas.microsoft.com/office/powerpoint/2007/7/12/main" val="2995831267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What's </a:t>
            </a:r>
            <a:r>
              <a:rPr lang="en-US" sz="4000" dirty="0"/>
              <a:t>new in </a:t>
            </a:r>
            <a:r>
              <a:rPr lang="en-US" sz="4000" dirty="0" smtClean="0"/>
              <a:t>the Visual Studio editor?</a:t>
            </a:r>
            <a:endParaRPr lang="en-US" sz="4000" dirty="0"/>
          </a:p>
          <a:p>
            <a:r>
              <a:rPr lang="en-US" sz="4000" dirty="0" smtClean="0"/>
              <a:t>Why extend the editor?</a:t>
            </a:r>
            <a:endParaRPr lang="en-US" sz="4000" dirty="0"/>
          </a:p>
          <a:p>
            <a:r>
              <a:rPr lang="en-US" sz="4000" dirty="0" smtClean="0"/>
              <a:t>What can you do?</a:t>
            </a:r>
            <a:endParaRPr lang="en-US" sz="4000" dirty="0"/>
          </a:p>
          <a:p>
            <a:r>
              <a:rPr lang="en-US" sz="4000" dirty="0" smtClean="0"/>
              <a:t>How </a:t>
            </a:r>
            <a:r>
              <a:rPr lang="en-US" sz="4000" dirty="0"/>
              <a:t>to </a:t>
            </a:r>
            <a:r>
              <a:rPr lang="en-US" sz="4000" dirty="0" smtClean="0"/>
              <a:t>share your extensions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07/7/12/main" val="935139476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to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Explore the new editor capabilities</a:t>
            </a:r>
          </a:p>
          <a:p>
            <a:r>
              <a:rPr lang="en-US" sz="4000" dirty="0" smtClean="0"/>
              <a:t>Try some free extensions</a:t>
            </a:r>
          </a:p>
          <a:p>
            <a:r>
              <a:rPr lang="en-US" sz="4000" dirty="0" smtClean="0"/>
              <a:t>Ask yourself what’s missing</a:t>
            </a:r>
          </a:p>
          <a:p>
            <a:r>
              <a:rPr lang="en-US" sz="4000" dirty="0" smtClean="0"/>
              <a:t>Write it!</a:t>
            </a:r>
          </a:p>
          <a:p>
            <a:r>
              <a:rPr lang="en-US" sz="4000" dirty="0" smtClean="0"/>
              <a:t>Share it!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07/7/12/main" val="2640155539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Visual Studio Editor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Completely </a:t>
            </a:r>
            <a:r>
              <a:rPr lang="en-US" sz="3600" dirty="0"/>
              <a:t>rewritten in managed code. </a:t>
            </a:r>
          </a:p>
          <a:p>
            <a:r>
              <a:rPr lang="en-US" sz="3600" dirty="0" smtClean="0"/>
              <a:t>Extend with Managed </a:t>
            </a:r>
            <a:r>
              <a:rPr lang="en-US" sz="3600" dirty="0"/>
              <a:t>Extensibility Framework (MEF</a:t>
            </a:r>
            <a:r>
              <a:rPr lang="en-US" sz="3600" dirty="0" smtClean="0"/>
              <a:t>)</a:t>
            </a:r>
          </a:p>
          <a:p>
            <a:r>
              <a:rPr lang="en-US" sz="3600" dirty="0" smtClean="0"/>
              <a:t>Implemented with Windows </a:t>
            </a:r>
            <a:r>
              <a:rPr lang="en-US" sz="3600" dirty="0"/>
              <a:t>Presentation Framework (WPF</a:t>
            </a:r>
            <a:r>
              <a:rPr lang="en-US" sz="3600" dirty="0" smtClean="0"/>
              <a:t>)</a:t>
            </a:r>
          </a:p>
          <a:p>
            <a:pPr lvl="1"/>
            <a:r>
              <a:rPr lang="en-US" sz="3200" dirty="0" smtClean="0"/>
              <a:t>Transparency, gradients, </a:t>
            </a:r>
            <a:r>
              <a:rPr lang="en-US" sz="3200" dirty="0" err="1" smtClean="0"/>
              <a:t>etc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07/7/12/main" val="1513579059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Extend?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52600"/>
            <a:ext cx="7467600" cy="4237125"/>
          </a:xfrm>
        </p:spPr>
        <p:txBody>
          <a:bodyPr>
            <a:noAutofit/>
          </a:bodyPr>
          <a:lstStyle/>
          <a:p>
            <a:r>
              <a:rPr lang="en-US" sz="3200" dirty="0" smtClean="0"/>
              <a:t>Productivity</a:t>
            </a:r>
          </a:p>
          <a:p>
            <a:pPr lvl="1"/>
            <a:r>
              <a:rPr lang="en-US" sz="2800" dirty="0" smtClean="0"/>
              <a:t>Important things are easy to see</a:t>
            </a:r>
          </a:p>
          <a:p>
            <a:pPr lvl="1"/>
            <a:r>
              <a:rPr lang="en-US" sz="2800" dirty="0" smtClean="0"/>
              <a:t>Less important things stay out of your way</a:t>
            </a:r>
          </a:p>
          <a:p>
            <a:r>
              <a:rPr lang="en-US" sz="3200" dirty="0" smtClean="0"/>
              <a:t>Use the </a:t>
            </a:r>
            <a:r>
              <a:rPr lang="en-US" sz="3200" dirty="0" err="1" smtClean="0"/>
              <a:t>colours</a:t>
            </a:r>
            <a:r>
              <a:rPr lang="en-US" sz="3200" dirty="0" smtClean="0"/>
              <a:t> and fonts you prefer</a:t>
            </a:r>
          </a:p>
          <a:p>
            <a:pPr lvl="1"/>
            <a:r>
              <a:rPr lang="en-US" sz="2800" dirty="0" smtClean="0"/>
              <a:t>Beyond settings</a:t>
            </a:r>
          </a:p>
          <a:p>
            <a:r>
              <a:rPr lang="en-US" sz="3200" dirty="0" smtClean="0"/>
              <a:t>Support the way you work</a:t>
            </a:r>
          </a:p>
          <a:p>
            <a:endParaRPr lang="en-US" sz="3200" dirty="0"/>
          </a:p>
          <a:p>
            <a:r>
              <a:rPr lang="en-US" sz="3200" dirty="0" smtClean="0"/>
              <a:t>Make Visual Studio your own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07/7/12/main" val="245635789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Extension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Autofit/>
          </a:bodyPr>
          <a:lstStyle/>
          <a:p>
            <a:r>
              <a:rPr lang="en-US" sz="3200" dirty="0"/>
              <a:t>Content types</a:t>
            </a:r>
          </a:p>
          <a:p>
            <a:r>
              <a:rPr lang="en-US" sz="3200" dirty="0" smtClean="0"/>
              <a:t>Tags </a:t>
            </a:r>
          </a:p>
          <a:p>
            <a:r>
              <a:rPr lang="en-US" sz="3200" dirty="0" smtClean="0"/>
              <a:t>Classification </a:t>
            </a:r>
            <a:r>
              <a:rPr lang="en-US" sz="3200" dirty="0"/>
              <a:t>types and classification formats</a:t>
            </a:r>
          </a:p>
          <a:p>
            <a:r>
              <a:rPr lang="en-US" sz="3200" dirty="0"/>
              <a:t>Margins and scrollbars</a:t>
            </a:r>
          </a:p>
          <a:p>
            <a:r>
              <a:rPr lang="en-US" sz="3200" dirty="0" smtClean="0"/>
              <a:t>Adornments</a:t>
            </a:r>
          </a:p>
          <a:p>
            <a:r>
              <a:rPr lang="en-US" sz="3200" dirty="0" smtClean="0"/>
              <a:t>Mouse processors, drop </a:t>
            </a:r>
            <a:r>
              <a:rPr lang="en-US" sz="3200" dirty="0"/>
              <a:t>handlers</a:t>
            </a:r>
          </a:p>
          <a:p>
            <a:r>
              <a:rPr lang="en-US" sz="3200" dirty="0" smtClean="0"/>
              <a:t>IntelliSense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07/7/12/main" val="2476188221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706437"/>
          </a:xfrm>
        </p:spPr>
        <p:txBody>
          <a:bodyPr/>
          <a:lstStyle/>
          <a:p>
            <a:r>
              <a:rPr lang="en-US" dirty="0" smtClean="0"/>
              <a:t>Some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371600"/>
            <a:ext cx="8001000" cy="4389525"/>
          </a:xfrm>
        </p:spPr>
        <p:txBody>
          <a:bodyPr>
            <a:noAutofit/>
          </a:bodyPr>
          <a:lstStyle/>
          <a:p>
            <a:r>
              <a:rPr lang="en-US" sz="2800" dirty="0" smtClean="0"/>
              <a:t>Go To Definition</a:t>
            </a:r>
          </a:p>
          <a:p>
            <a:pPr lvl="1"/>
            <a:r>
              <a:rPr lang="en-US" sz="2400" dirty="0" smtClean="0"/>
              <a:t>Ctrl-click on anything to do a “go to definition”</a:t>
            </a:r>
          </a:p>
          <a:p>
            <a:r>
              <a:rPr lang="en-US" sz="2800" dirty="0" smtClean="0"/>
              <a:t>Triple Click</a:t>
            </a:r>
          </a:p>
          <a:p>
            <a:pPr lvl="1"/>
            <a:r>
              <a:rPr lang="en-US" sz="2400" dirty="0" smtClean="0"/>
              <a:t>Triple click a line to select whole line</a:t>
            </a:r>
          </a:p>
          <a:p>
            <a:r>
              <a:rPr lang="en-US" sz="2800" dirty="0" smtClean="0"/>
              <a:t>Italic Comments</a:t>
            </a:r>
          </a:p>
          <a:p>
            <a:pPr lvl="1"/>
            <a:r>
              <a:rPr lang="en-US" sz="2400" dirty="0" smtClean="0"/>
              <a:t>Formats comment text in italics</a:t>
            </a:r>
          </a:p>
          <a:p>
            <a:r>
              <a:rPr lang="en-US" sz="2800" dirty="0" smtClean="0"/>
              <a:t>Selection Popup</a:t>
            </a:r>
          </a:p>
          <a:p>
            <a:pPr lvl="1"/>
            <a:r>
              <a:rPr lang="en-US" sz="2400" dirty="0" smtClean="0"/>
              <a:t>Quick actions toolbar near selected text</a:t>
            </a:r>
          </a:p>
          <a:p>
            <a:r>
              <a:rPr lang="en-US" sz="2800" dirty="0" smtClean="0"/>
              <a:t>Presentation Zoom</a:t>
            </a:r>
          </a:p>
          <a:p>
            <a:pPr lvl="1"/>
            <a:r>
              <a:rPr lang="en-US" sz="2400" dirty="0" smtClean="0"/>
              <a:t>When you zoom a file of code, they all zoom to that level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07/7/12/main" val="727390485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858837"/>
          </a:xfrm>
        </p:spPr>
        <p:txBody>
          <a:bodyPr/>
          <a:lstStyle/>
          <a:p>
            <a:r>
              <a:rPr lang="en-US" dirty="0" smtClean="0"/>
              <a:t>Mixing Images With Text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95400"/>
            <a:ext cx="8974755" cy="5105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1510863665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Doc Comment sample</a:t>
            </a:r>
            <a:endParaRPr lang="en-US" dirty="0"/>
          </a:p>
        </p:txBody>
      </p:sp>
      <p:pic>
        <p:nvPicPr>
          <p:cNvPr id="3074" name="Picture 2" descr="http://i.msdn.microsoft.com/dd722812.fig10_L(en-us).gif"/>
          <p:cNvPicPr>
            <a:picLocks noChangeAspect="1" noChangeArrowheads="1"/>
          </p:cNvPicPr>
          <p:nvPr/>
        </p:nvPicPr>
        <p:blipFill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28800"/>
            <a:ext cx="8381997" cy="4191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3076" name="Picture 4" descr="http://i.msdn.microsoft.com/dd722812.fig01_L(en-us).gif"/>
          <p:cNvPicPr>
            <a:picLocks noChangeAspect="1" noChangeArrowheads="1"/>
          </p:cNvPicPr>
          <p:nvPr/>
        </p:nvPicPr>
        <p:blipFill>
          <a:blip r:embed="rId4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05000"/>
            <a:ext cx="8293000" cy="40386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07/7/12/main" val="74451392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6563"/>
            <a:ext cx="8686800" cy="935037"/>
          </a:xfrm>
        </p:spPr>
        <p:txBody>
          <a:bodyPr/>
          <a:lstStyle/>
          <a:p>
            <a:r>
              <a:rPr lang="en-US" sz="4400" dirty="0" smtClean="0"/>
              <a:t>Displaying a Glyph on Tagged Text</a:t>
            </a:r>
            <a:endParaRPr lang="en-US" sz="4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8916151" cy="50720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2616824474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07/7/7/main" val="4C1304" mc:Ignorable=""/>
      </a:dk2>
      <a:lt2>
        <a:srgbClr xmlns:mc="http://schemas.openxmlformats.org/markup-compatibility/2006" xmlns:a14="http://schemas.microsoft.com/office/drawing/2007/7/7/main" val="FFFEE6" mc:Ignorable=""/>
      </a:lt2>
      <a:accent1>
        <a:srgbClr xmlns:mc="http://schemas.openxmlformats.org/markup-compatibility/2006" xmlns:a14="http://schemas.microsoft.com/office/drawing/2007/7/7/main" val="A63212" mc:Ignorable=""/>
      </a:accent1>
      <a:accent2>
        <a:srgbClr xmlns:mc="http://schemas.openxmlformats.org/markup-compatibility/2006" xmlns:a14="http://schemas.microsoft.com/office/drawing/2007/7/7/main" val="E68230" mc:Ignorable=""/>
      </a:accent2>
      <a:accent3>
        <a:srgbClr xmlns:mc="http://schemas.openxmlformats.org/markup-compatibility/2006" xmlns:a14="http://schemas.microsoft.com/office/drawing/2007/7/7/main" val="9BB05E" mc:Ignorable=""/>
      </a:accent3>
      <a:accent4>
        <a:srgbClr xmlns:mc="http://schemas.openxmlformats.org/markup-compatibility/2006" xmlns:a14="http://schemas.microsoft.com/office/drawing/2007/7/7/main" val="6B9BC7" mc:Ignorable=""/>
      </a:accent4>
      <a:accent5>
        <a:srgbClr xmlns:mc="http://schemas.openxmlformats.org/markup-compatibility/2006" xmlns:a14="http://schemas.microsoft.com/office/drawing/2007/7/7/main" val="4E66B2" mc:Ignorable=""/>
      </a:accent5>
      <a:accent6>
        <a:srgbClr xmlns:mc="http://schemas.openxmlformats.org/markup-compatibility/2006" xmlns:a14="http://schemas.microsoft.com/office/drawing/2007/7/7/main" val="8976AC" mc:Ignorable=""/>
      </a:accent6>
      <a:hlink>
        <a:srgbClr xmlns:mc="http://schemas.openxmlformats.org/markup-compatibility/2006" xmlns:a14="http://schemas.microsoft.com/office/drawing/2007/7/7/main" val="942408" mc:Ignorable=""/>
      </a:hlink>
      <a:folHlink>
        <a:srgbClr xmlns:mc="http://schemas.openxmlformats.org/markup-compatibility/2006" xmlns:a14="http://schemas.microsoft.com/office/drawing/2007/7/7/main" val="B34F17" mc:Ignorable="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xmlns:mc="http://schemas.openxmlformats.org/markup-compatibility/2006" xmlns:a14="http://schemas.microsoft.com/office/drawing/2007/7/7/main" val="000000" mc:Ignorable="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xmlns:mc="http://schemas.openxmlformats.org/markup-compatibility/2006" xmlns:a14="http://schemas.microsoft.com/office/drawing/2007/7/7/main" val="000000" mc:Ignorable="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07/7/7/main" val="1F497D" mc:Ignorable=""/>
      </a:dk2>
      <a:lt2>
        <a:srgbClr xmlns:mc="http://schemas.openxmlformats.org/markup-compatibility/2006" xmlns:a14="http://schemas.microsoft.com/office/drawing/2007/7/7/main" val="EEECE1" mc:Ignorable=""/>
      </a:lt2>
      <a:accent1>
        <a:srgbClr xmlns:mc="http://schemas.openxmlformats.org/markup-compatibility/2006" xmlns:a14="http://schemas.microsoft.com/office/drawing/2007/7/7/main" val="4F81BD" mc:Ignorable=""/>
      </a:accent1>
      <a:accent2>
        <a:srgbClr xmlns:mc="http://schemas.openxmlformats.org/markup-compatibility/2006" xmlns:a14="http://schemas.microsoft.com/office/drawing/2007/7/7/main" val="C0504D" mc:Ignorable=""/>
      </a:accent2>
      <a:accent3>
        <a:srgbClr xmlns:mc="http://schemas.openxmlformats.org/markup-compatibility/2006" xmlns:a14="http://schemas.microsoft.com/office/drawing/2007/7/7/main" val="9BBB59" mc:Ignorable=""/>
      </a:accent3>
      <a:accent4>
        <a:srgbClr xmlns:mc="http://schemas.openxmlformats.org/markup-compatibility/2006" xmlns:a14="http://schemas.microsoft.com/office/drawing/2007/7/7/main" val="8064A2" mc:Ignorable=""/>
      </a:accent4>
      <a:accent5>
        <a:srgbClr xmlns:mc="http://schemas.openxmlformats.org/markup-compatibility/2006" xmlns:a14="http://schemas.microsoft.com/office/drawing/2007/7/7/main" val="4BACC6" mc:Ignorable=""/>
      </a:accent5>
      <a:accent6>
        <a:srgbClr xmlns:mc="http://schemas.openxmlformats.org/markup-compatibility/2006" xmlns:a14="http://schemas.microsoft.com/office/drawing/2007/7/7/main" val="F79646" mc:Ignorable=""/>
      </a:accent6>
      <a:hlink>
        <a:srgbClr xmlns:mc="http://schemas.openxmlformats.org/markup-compatibility/2006" xmlns:a14="http://schemas.microsoft.com/office/drawing/2007/7/7/main" val="0000FF" mc:Ignorable=""/>
      </a:hlink>
      <a:folHlink>
        <a:srgbClr xmlns:mc="http://schemas.openxmlformats.org/markup-compatibility/2006" xmlns:a14="http://schemas.microsoft.com/office/drawing/2007/7/7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2009-11-28T16:00:39Z</outs:dateTime>
      <outs:isPinned>true</outs:isPinned>
    </outs:relatedDate>
    <outs:relatedDate>
      <outs:type>2</outs:type>
      <outs:displayName>Created</outs:displayName>
      <outs:dateTime>2006-08-16T00:00:00Z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Kate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Kate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D801F120-6678-4B80-AB84-DD69743E0DA3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TC101790492[[fn=Sketchbook]]</Template>
  <TotalTime>4753</TotalTime>
  <Words>480</Words>
  <Application>Microsoft Office PowerPoint</Application>
  <PresentationFormat>On-screen Show (4:3)</PresentationFormat>
  <Paragraphs>111</Paragraphs>
  <Slides>20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Sketchbook</vt:lpstr>
      <vt:lpstr>Write Extensions for the Visual Studio 2010 Editor</vt:lpstr>
      <vt:lpstr>Agenda</vt:lpstr>
      <vt:lpstr>New Visual Studio Editor</vt:lpstr>
      <vt:lpstr>Why Extend?</vt:lpstr>
      <vt:lpstr>Extension Points</vt:lpstr>
      <vt:lpstr>Some Examples</vt:lpstr>
      <vt:lpstr>Mixing Images With Text</vt:lpstr>
      <vt:lpstr>The Doc Comment sample</vt:lpstr>
      <vt:lpstr>Displaying a Glyph on Tagged Text</vt:lpstr>
      <vt:lpstr>The Glyph and the Tag</vt:lpstr>
      <vt:lpstr>Demo: Glyph on Tagged Text</vt:lpstr>
      <vt:lpstr>References to Add</vt:lpstr>
      <vt:lpstr>Testing your Extension</vt:lpstr>
      <vt:lpstr>Sharing the Extension</vt:lpstr>
      <vt:lpstr>The Manifest</vt:lpstr>
      <vt:lpstr>Demo: Deploying an Extension</vt:lpstr>
      <vt:lpstr>The VSIX format</vt:lpstr>
      <vt:lpstr>Visual Studio Gallery</vt:lpstr>
      <vt:lpstr>Other resources</vt:lpstr>
      <vt:lpstr>Call to Action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Write Extensions for the Visual Studio 2010 Editor</dc:title>
  <dc:creator>Kate</dc:creator>
  <cp:lastModifiedBy>Kate Gregory</cp:lastModifiedBy>
  <cp:revision>62</cp:revision>
  <dcterms:created xsi:type="dcterms:W3CDTF">2006-08-16T00:00:00Z</dcterms:created>
  <dcterms:modified xsi:type="dcterms:W3CDTF">2009-11-30T13:20:41Z</dcterms:modified>
</cp:coreProperties>
</file>